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54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7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54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33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84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87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38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6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62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81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9B97-30F2-4922-915D-88A8F7429BBD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4516-B441-48D2-8FC5-486C8E5B0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64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1334530" y="90615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622" y="481915"/>
            <a:ext cx="9144000" cy="637608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Neutral non-metallic </a:t>
            </a:r>
            <a:r>
              <a:rPr lang="en-US" dirty="0" smtClean="0"/>
              <a:t>oxides react with water to form acids in </a:t>
            </a:r>
            <a:r>
              <a:rPr lang="en-US" dirty="0" smtClean="0"/>
              <a:t>synthesis reactions, </a:t>
            </a:r>
            <a:r>
              <a:rPr lang="en-US" dirty="0" smtClean="0"/>
              <a:t>hence are called “acidic oxides”. NOTE: oxides are </a:t>
            </a:r>
            <a:r>
              <a:rPr lang="en-US" dirty="0" smtClean="0"/>
              <a:t>covalent.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Examples: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CO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→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SO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0 →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Neutral metallic </a:t>
            </a:r>
            <a:r>
              <a:rPr lang="en-US" dirty="0" smtClean="0"/>
              <a:t>oxides react with water to form bases in </a:t>
            </a:r>
            <a:r>
              <a:rPr lang="en-US" dirty="0" smtClean="0"/>
              <a:t>synthesis reactions, </a:t>
            </a:r>
            <a:r>
              <a:rPr lang="en-US" dirty="0" smtClean="0"/>
              <a:t>hence are called “basic oxides”. NOTE: oxides </a:t>
            </a:r>
            <a:r>
              <a:rPr lang="en-US" dirty="0" smtClean="0"/>
              <a:t>are ionic.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Examples: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Na</a:t>
            </a:r>
            <a:r>
              <a:rPr lang="en-US" baseline="-25000" dirty="0" smtClean="0"/>
              <a:t>2</a:t>
            </a:r>
            <a:r>
              <a:rPr lang="en-US" dirty="0" smtClean="0"/>
              <a:t>O + H</a:t>
            </a:r>
            <a:r>
              <a:rPr lang="en-US" baseline="-25000" dirty="0" smtClean="0"/>
              <a:t>2</a:t>
            </a:r>
            <a:r>
              <a:rPr lang="en-US" dirty="0" smtClean="0"/>
              <a:t>O → 2NaOH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BaO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0 → Ba(OH)</a:t>
            </a:r>
            <a:r>
              <a:rPr lang="en-US" baseline="-25000" dirty="0" smtClean="0"/>
              <a:t>2</a:t>
            </a:r>
            <a:br>
              <a:rPr lang="en-US" baseline="-25000" dirty="0" smtClean="0"/>
            </a:br>
            <a:endParaRPr lang="en-US" baseline="-25000" dirty="0" smtClean="0"/>
          </a:p>
          <a:p>
            <a:pPr algn="l"/>
            <a:r>
              <a:rPr lang="en-US" dirty="0" smtClean="0"/>
              <a:t>Monatomic and polyatomic anions </a:t>
            </a:r>
            <a:r>
              <a:rPr lang="en-US" dirty="0" smtClean="0"/>
              <a:t>which are conjugates of weak </a:t>
            </a:r>
            <a:r>
              <a:rPr lang="en-US" dirty="0" smtClean="0"/>
              <a:t>acids </a:t>
            </a:r>
            <a:r>
              <a:rPr lang="en-US" dirty="0" smtClean="0"/>
              <a:t>react with water to form OH</a:t>
            </a:r>
            <a:r>
              <a:rPr lang="en-US" baseline="30000" dirty="0" smtClean="0"/>
              <a:t>-</a:t>
            </a:r>
            <a:r>
              <a:rPr lang="en-US" dirty="0" smtClean="0"/>
              <a:t> ions, hence are strong “bases”. NOTE: because they are </a:t>
            </a:r>
            <a:r>
              <a:rPr lang="en-US" u="sng" dirty="0" smtClean="0"/>
              <a:t>charged</a:t>
            </a:r>
            <a:r>
              <a:rPr lang="en-US" dirty="0" smtClean="0"/>
              <a:t>, anions are aggressively attracted to the </a:t>
            </a:r>
            <a:r>
              <a:rPr lang="en-US" u="sng" dirty="0" smtClean="0"/>
              <a:t>protons</a:t>
            </a:r>
            <a:r>
              <a:rPr lang="en-US" dirty="0" smtClean="0"/>
              <a:t> “from the water”, not the water itself.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Examples: 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F</a:t>
            </a:r>
            <a:r>
              <a:rPr lang="en-US" baseline="30000" dirty="0" smtClean="0"/>
              <a:t>-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→ OH</a:t>
            </a:r>
            <a:r>
              <a:rPr lang="en-US" baseline="30000" dirty="0" smtClean="0"/>
              <a:t>-</a:t>
            </a:r>
            <a:r>
              <a:rPr lang="en-US" dirty="0" smtClean="0"/>
              <a:t> + HF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0 → OH</a:t>
            </a:r>
            <a:r>
              <a:rPr lang="en-US" baseline="30000" dirty="0" smtClean="0"/>
              <a:t>-</a:t>
            </a:r>
            <a:r>
              <a:rPr lang="en-US" dirty="0" smtClean="0"/>
              <a:t> +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0 → OH</a:t>
            </a:r>
            <a:r>
              <a:rPr lang="en-US" baseline="30000" dirty="0" smtClean="0"/>
              <a:t>-</a:t>
            </a:r>
            <a:r>
              <a:rPr lang="en-US" dirty="0" smtClean="0"/>
              <a:t> + HSO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xmlns="" val="568734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Arbuckle</dc:creator>
  <cp:lastModifiedBy>Douglas Arbuckle</cp:lastModifiedBy>
  <cp:revision>12</cp:revision>
  <dcterms:created xsi:type="dcterms:W3CDTF">2015-02-02T20:04:03Z</dcterms:created>
  <dcterms:modified xsi:type="dcterms:W3CDTF">2015-02-02T20:40:05Z</dcterms:modified>
</cp:coreProperties>
</file>