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0E68C-DE42-438E-8AD8-AA10FED512EB}" type="datetimeFigureOut">
              <a:rPr lang="en-US" smtClean="0"/>
              <a:t>12/23/08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25C68-0549-4169-AE1B-DC81A33EE6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25C68-0549-4169-AE1B-DC81A33EE66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75DC-D58F-45FA-B507-FDCAC18FD19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75DC-D58F-45FA-B507-FDCAC18FD19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75DC-D58F-45FA-B507-FDCAC18FD19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75DC-D58F-45FA-B507-FDCAC18FD19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75DC-D58F-45FA-B507-FDCAC18FD19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25C68-0549-4169-AE1B-DC81A33EE66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25C68-0549-4169-AE1B-DC81A33EE66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25C68-0549-4169-AE1B-DC81A33EE66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25C68-0549-4169-AE1B-DC81A33EE66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25C68-0549-4169-AE1B-DC81A33EE66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25C68-0549-4169-AE1B-DC81A33EE66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25C68-0549-4169-AE1B-DC81A33EE66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75DC-D58F-45FA-B507-FDCAC18FD19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B84F-A411-4334-BA4A-AFDD45407318}" type="datetimeFigureOut">
              <a:rPr lang="en-US" smtClean="0"/>
              <a:pPr/>
              <a:t>12/23/08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3DCF-4E89-4736-B123-DE3FD5C3C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B84F-A411-4334-BA4A-AFDD45407318}" type="datetimeFigureOut">
              <a:rPr lang="en-US" smtClean="0"/>
              <a:pPr/>
              <a:t>12/23/08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3DCF-4E89-4736-B123-DE3FD5C3C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B84F-A411-4334-BA4A-AFDD45407318}" type="datetimeFigureOut">
              <a:rPr lang="en-US" smtClean="0"/>
              <a:pPr/>
              <a:t>12/23/08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3DCF-4E89-4736-B123-DE3FD5C3C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B84F-A411-4334-BA4A-AFDD45407318}" type="datetimeFigureOut">
              <a:rPr lang="en-US" smtClean="0"/>
              <a:pPr/>
              <a:t>12/23/08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3DCF-4E89-4736-B123-DE3FD5C3C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B84F-A411-4334-BA4A-AFDD45407318}" type="datetimeFigureOut">
              <a:rPr lang="en-US" smtClean="0"/>
              <a:pPr/>
              <a:t>12/23/08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3DCF-4E89-4736-B123-DE3FD5C3C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B84F-A411-4334-BA4A-AFDD45407318}" type="datetimeFigureOut">
              <a:rPr lang="en-US" smtClean="0"/>
              <a:pPr/>
              <a:t>12/23/08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3DCF-4E89-4736-B123-DE3FD5C3C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B84F-A411-4334-BA4A-AFDD45407318}" type="datetimeFigureOut">
              <a:rPr lang="en-US" smtClean="0"/>
              <a:pPr/>
              <a:t>12/23/08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3DCF-4E89-4736-B123-DE3FD5C3C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B84F-A411-4334-BA4A-AFDD45407318}" type="datetimeFigureOut">
              <a:rPr lang="en-US" smtClean="0"/>
              <a:pPr/>
              <a:t>12/23/08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3DCF-4E89-4736-B123-DE3FD5C3C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B84F-A411-4334-BA4A-AFDD45407318}" type="datetimeFigureOut">
              <a:rPr lang="en-US" smtClean="0"/>
              <a:pPr/>
              <a:t>12/23/08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3DCF-4E89-4736-B123-DE3FD5C3C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B84F-A411-4334-BA4A-AFDD45407318}" type="datetimeFigureOut">
              <a:rPr lang="en-US" smtClean="0"/>
              <a:pPr/>
              <a:t>12/23/08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3DCF-4E89-4736-B123-DE3FD5C3C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B84F-A411-4334-BA4A-AFDD45407318}" type="datetimeFigureOut">
              <a:rPr lang="en-US" smtClean="0"/>
              <a:pPr/>
              <a:t>12/23/08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73DCF-4E89-4736-B123-DE3FD5C3C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7B84F-A411-4334-BA4A-AFDD45407318}" type="datetimeFigureOut">
              <a:rPr lang="en-US" smtClean="0"/>
              <a:pPr/>
              <a:t>12/23/08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73DCF-4E89-4736-B123-DE3FD5C3C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images.google.com/imgres?imgurl=http://www.pioneernet.net/curtis/wile_e/inline/wile_gravity.gif&amp;imgrefurl=http://www.pioneernet.net/curtis/wile_e/&amp;h=326&amp;w=620&amp;sz=36&amp;hl=en&amp;start=31&amp;um=1&amp;tbnid=yzkMNF27wSlanM:&amp;tbnh=72&amp;tbnw=136&amp;prev=/images?q=gravity&amp;start=20&amp;ndsp=20&amp;svnum=10&amp;um=1&amp;hl=en&amp;safe=active&amp;rls=com.microsoft:en-us:IE-SearchBox&amp;rlz=1I7SUNA&amp;sa=N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Notes 2.3:Gravity and Freefall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3314" name="Picture 2" descr="http://www.skydiving.com.au/images/Nicole%20freefall_compress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286000"/>
            <a:ext cx="4762500" cy="3162300"/>
          </a:xfrm>
          <a:prstGeom prst="rect">
            <a:avLst/>
          </a:prstGeom>
          <a:noFill/>
        </p:spPr>
      </p:pic>
      <p:pic>
        <p:nvPicPr>
          <p:cNvPr id="13316" name="Picture 4" descr="http://www.sciencemuseum.org.uk/onlinestuff/snot/~/media/818B16FC66D44386927D789A9280BA5D.ashx?db=mas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124200"/>
            <a:ext cx="3286125" cy="3295650"/>
          </a:xfrm>
          <a:prstGeom prst="rect">
            <a:avLst/>
          </a:prstGeom>
          <a:noFill/>
        </p:spPr>
      </p:pic>
      <p:pic>
        <p:nvPicPr>
          <p:cNvPr id="8194" name="Picture 2" descr="http://tbn0.google.com/images?q=tbn:yzkMNF27wSlanM:http://www.pioneernet.net/curtis/wile_e/inline/wile_gravity.gif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62200" y="1752600"/>
            <a:ext cx="2971800" cy="1573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5638800" cy="5745163"/>
          </a:xfrm>
        </p:spPr>
        <p:txBody>
          <a:bodyPr/>
          <a:lstStyle/>
          <a:p>
            <a:r>
              <a:rPr lang="en-US" dirty="0" smtClean="0"/>
              <a:t>Example #1</a:t>
            </a:r>
          </a:p>
          <a:p>
            <a:r>
              <a:rPr lang="en-US" dirty="0" smtClean="0"/>
              <a:t>What </a:t>
            </a:r>
            <a:r>
              <a:rPr lang="en-US" dirty="0"/>
              <a:t>would be the speed of a penny dropped off the top of the </a:t>
            </a:r>
            <a:r>
              <a:rPr lang="en-US" dirty="0" smtClean="0"/>
              <a:t>Empire State </a:t>
            </a:r>
            <a:r>
              <a:rPr lang="en-US" dirty="0"/>
              <a:t>Building  (443m tall) the instant before it hits the ground?</a:t>
            </a:r>
          </a:p>
          <a:p>
            <a:endParaRPr lang="en-US" dirty="0"/>
          </a:p>
        </p:txBody>
      </p:sp>
      <p:pic>
        <p:nvPicPr>
          <p:cNvPr id="16386" name="Picture 2" descr="http://www.photohome.com/pictures/new-york-pictures/new-york-city/empire-state-building-1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762000"/>
            <a:ext cx="2971800" cy="4453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5105400" cy="5897563"/>
          </a:xfrm>
        </p:spPr>
        <p:txBody>
          <a:bodyPr/>
          <a:lstStyle/>
          <a:p>
            <a:r>
              <a:rPr lang="en-US" dirty="0"/>
              <a:t>Example #2:</a:t>
            </a:r>
          </a:p>
          <a:p>
            <a:r>
              <a:rPr lang="en-US" dirty="0" smtClean="0"/>
              <a:t>The </a:t>
            </a:r>
            <a:r>
              <a:rPr lang="en-US" dirty="0"/>
              <a:t>Magnum roller coaster at Cedar Point has a top speed of 35.5 m/s </a:t>
            </a:r>
            <a:r>
              <a:rPr lang="en-US" dirty="0" smtClean="0"/>
              <a:t>at the </a:t>
            </a:r>
            <a:r>
              <a:rPr lang="en-US" dirty="0"/>
              <a:t>bottom of the tallest hill.  How tall is this tallest hill?</a:t>
            </a:r>
          </a:p>
          <a:p>
            <a:endParaRPr lang="en-US" dirty="0"/>
          </a:p>
        </p:txBody>
      </p:sp>
      <p:pic>
        <p:nvPicPr>
          <p:cNvPr id="15362" name="Picture 2" descr="http://z.about.com/d/themeparks/1/0/B/j/CPM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3050" y="762000"/>
            <a:ext cx="3639312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5257800" cy="58213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Suppose you fall off of a tall cliff overlooking the ocean.  The instant before you hit the water, you are going 73 m/s.  How far did you fall?</a:t>
            </a:r>
          </a:p>
          <a:p>
            <a:endParaRPr lang="en-US" dirty="0"/>
          </a:p>
        </p:txBody>
      </p:sp>
      <p:pic>
        <p:nvPicPr>
          <p:cNvPr id="17410" name="Picture 2" descr="http://www.questconnect.org/IMAGES/Cliffdiv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838200"/>
            <a:ext cx="3373798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4648200" cy="5821363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2.  A </a:t>
            </a:r>
            <a:r>
              <a:rPr lang="en-US" dirty="0"/>
              <a:t>stone is dropped into a well that is 35 meters deep.  At what speed does it hit the bottom? </a:t>
            </a:r>
          </a:p>
        </p:txBody>
      </p:sp>
      <p:pic>
        <p:nvPicPr>
          <p:cNvPr id="18434" name="Picture 2" descr="http://www.buxtononline.net/bakewell/wishing_we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219200"/>
            <a:ext cx="296227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1"/>
            <a:ext cx="8915400" cy="3886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/>
              <a:t> </a:t>
            </a:r>
            <a:r>
              <a:rPr lang="en-US" sz="2400" dirty="0" smtClean="0"/>
              <a:t>3.  Neil </a:t>
            </a:r>
            <a:r>
              <a:rPr lang="en-US" sz="2400" dirty="0"/>
              <a:t>Armstrong was the first person to walk </a:t>
            </a:r>
            <a:r>
              <a:rPr lang="en-US" sz="2400" dirty="0" smtClean="0"/>
              <a:t>on the </a:t>
            </a:r>
            <a:r>
              <a:rPr lang="en-US" sz="2400" dirty="0"/>
              <a:t>Moon.  When he jumped off of the lunar </a:t>
            </a:r>
            <a:r>
              <a:rPr lang="en-US" sz="2400" dirty="0" err="1"/>
              <a:t>lander</a:t>
            </a:r>
            <a:r>
              <a:rPr lang="en-US" sz="2400" dirty="0"/>
              <a:t> onto the surface of the Moon, he fell 2 meters and his speed upon hitting the ground was 2.5 m/s.  What is the acceleration due to gravity (g) on the Moon?  (Hint: it is less than 10m/s</a:t>
            </a:r>
            <a:r>
              <a:rPr lang="en-US" sz="2400" baseline="30000" dirty="0"/>
              <a:t>2</a:t>
            </a:r>
            <a:r>
              <a:rPr lang="en-US" sz="2400" dirty="0"/>
              <a:t> since the Moon has less gravity) </a:t>
            </a:r>
          </a:p>
        </p:txBody>
      </p:sp>
      <p:pic>
        <p:nvPicPr>
          <p:cNvPr id="19458" name="Picture 2" descr="http://www.radioing.com/space/a11step.jpg"/>
          <p:cNvPicPr>
            <a:picLocks noChangeAspect="1" noChangeArrowheads="1"/>
          </p:cNvPicPr>
          <p:nvPr/>
        </p:nvPicPr>
        <p:blipFill>
          <a:blip r:embed="rId3"/>
          <a:srcRect l="26458" t="2986" r="17292" b="5347"/>
          <a:stretch>
            <a:fillRect/>
          </a:stretch>
        </p:blipFill>
        <p:spPr bwMode="auto">
          <a:xfrm>
            <a:off x="5715000" y="2438400"/>
            <a:ext cx="3429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572000" cy="5668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objects in a state of freefall, regardless of mass, experience uniform acceleration.</a:t>
            </a:r>
          </a:p>
          <a:p>
            <a:r>
              <a:rPr lang="en-US" u="sng" dirty="0" smtClean="0"/>
              <a:t>Gravity</a:t>
            </a:r>
            <a:r>
              <a:rPr lang="en-US" dirty="0" smtClean="0"/>
              <a:t> will cause objects to accelerate </a:t>
            </a:r>
            <a:r>
              <a:rPr lang="en-US" u="sng" dirty="0" smtClean="0"/>
              <a:t>downward</a:t>
            </a:r>
            <a:r>
              <a:rPr lang="en-US" dirty="0" smtClean="0"/>
              <a:t> at </a:t>
            </a:r>
            <a:r>
              <a:rPr lang="en-US" u="sng" dirty="0" smtClean="0"/>
              <a:t>9.8 m/s</a:t>
            </a:r>
            <a:r>
              <a:rPr lang="en-US" u="sng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g = acceleration due to gravity.</a:t>
            </a:r>
          </a:p>
          <a:p>
            <a:r>
              <a:rPr lang="en-US" dirty="0" smtClean="0"/>
              <a:t>We will use g = 10 m/s</a:t>
            </a:r>
            <a:r>
              <a:rPr lang="en-US" baseline="30000" dirty="0" smtClean="0"/>
              <a:t>2</a:t>
            </a:r>
            <a:r>
              <a:rPr lang="en-US" dirty="0" smtClean="0"/>
              <a:t> to make the math easier.</a:t>
            </a:r>
          </a:p>
        </p:txBody>
      </p:sp>
      <p:pic>
        <p:nvPicPr>
          <p:cNvPr id="11268" name="Picture 4" descr="http://www.earthsci.unimelb.edu.au/ES304/MODULES/GRAV/NOTES/NOTESimg/pis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199" y="685800"/>
            <a:ext cx="4056337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038600" cy="5668963"/>
          </a:xfrm>
        </p:spPr>
        <p:txBody>
          <a:bodyPr/>
          <a:lstStyle/>
          <a:p>
            <a:r>
              <a:rPr lang="en-US" dirty="0" smtClean="0"/>
              <a:t>This number ignores air resistance.</a:t>
            </a:r>
          </a:p>
          <a:p>
            <a:r>
              <a:rPr lang="en-US" dirty="0" smtClean="0"/>
              <a:t>Objects that are affected by air resistance will fall slower.</a:t>
            </a:r>
          </a:p>
          <a:p>
            <a:endParaRPr lang="en-US" dirty="0"/>
          </a:p>
        </p:txBody>
      </p:sp>
      <p:pic>
        <p:nvPicPr>
          <p:cNvPr id="20482" name="Picture 2" descr="http://selmaleung.files.wordpress.com/2006/09/round-parachu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914400"/>
            <a:ext cx="3600450" cy="549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3276600" cy="5821363"/>
          </a:xfrm>
        </p:spPr>
        <p:txBody>
          <a:bodyPr/>
          <a:lstStyle/>
          <a:p>
            <a:r>
              <a:rPr lang="en-US" dirty="0" smtClean="0"/>
              <a:t>Complete this data table using g = 10 m/s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We will use these 2 formulas: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sz="3200" b="1" dirty="0" smtClean="0"/>
              <a:t>v = </a:t>
            </a:r>
            <a:r>
              <a:rPr lang="en-US" sz="3200" b="1" dirty="0" err="1" smtClean="0"/>
              <a:t>gt</a:t>
            </a:r>
            <a:r>
              <a:rPr lang="en-US" sz="3200" b="1" dirty="0" smtClean="0"/>
              <a:t>			d = ½ gt</a:t>
            </a:r>
            <a:r>
              <a:rPr lang="en-US" sz="3200" b="1" baseline="30000" dirty="0" smtClean="0"/>
              <a:t>2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62401" y="304801"/>
          <a:ext cx="4876799" cy="5714996"/>
        </p:xfrm>
        <a:graphic>
          <a:graphicData uri="http://schemas.openxmlformats.org/drawingml/2006/table">
            <a:tbl>
              <a:tblPr/>
              <a:tblGrid>
                <a:gridCol w="1270584"/>
                <a:gridCol w="1737710"/>
                <a:gridCol w="1868505"/>
              </a:tblGrid>
              <a:tr h="795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Time (s)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Speed (m/s)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Distance (m)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8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4495800" cy="5745163"/>
          </a:xfrm>
        </p:spPr>
        <p:txBody>
          <a:bodyPr/>
          <a:lstStyle/>
          <a:p>
            <a:r>
              <a:rPr lang="en-US" dirty="0" smtClean="0"/>
              <a:t>What do you notice about the distance the object falls as the time increases?  Is it increasing by the same amount each time?</a:t>
            </a:r>
            <a:endParaRPr lang="en-US" dirty="0"/>
          </a:p>
        </p:txBody>
      </p:sp>
      <p:pic>
        <p:nvPicPr>
          <p:cNvPr id="19458" name="Picture 2" descr="http://www2.glenbrook.k12.il.us/gbssci/phys/Class/1DKin/U1L5b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3552" y="304800"/>
            <a:ext cx="4220448" cy="470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5029200" cy="5821363"/>
          </a:xfrm>
        </p:spPr>
        <p:txBody>
          <a:bodyPr/>
          <a:lstStyle/>
          <a:p>
            <a:r>
              <a:rPr lang="en-US" dirty="0" smtClean="0"/>
              <a:t>The Demon Drop is in freefall for 2.5 seconds. How far does it drop in this time?</a:t>
            </a:r>
            <a:endParaRPr lang="en-US" dirty="0"/>
          </a:p>
        </p:txBody>
      </p:sp>
      <p:pic>
        <p:nvPicPr>
          <p:cNvPr id="18434" name="Picture 2" descr="http://www.joyrides.com/cedar_point/photos/demon_drop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57200"/>
            <a:ext cx="3129976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4267200" cy="5745163"/>
          </a:xfrm>
        </p:spPr>
        <p:txBody>
          <a:bodyPr/>
          <a:lstStyle/>
          <a:p>
            <a:r>
              <a:rPr lang="en-US" dirty="0" smtClean="0"/>
              <a:t>A roller coaster car falls from 120 meters.  How long did it fall for?</a:t>
            </a:r>
          </a:p>
          <a:p>
            <a:endParaRPr lang="en-US" dirty="0"/>
          </a:p>
        </p:txBody>
      </p:sp>
      <p:pic>
        <p:nvPicPr>
          <p:cNvPr id="17410" name="Picture 2" descr="http://upload.wikimedia.org/wikipedia/commons/thumb/9/9c/Rollercoaster_expedition_geforce_holiday_park_germany.jpg/450px-Rollercoaster_expedition_geforce_holiday_park_german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81000"/>
            <a:ext cx="4124325" cy="549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6248400" cy="5745163"/>
          </a:xfrm>
        </p:spPr>
        <p:txBody>
          <a:bodyPr/>
          <a:lstStyle/>
          <a:p>
            <a:r>
              <a:rPr lang="en-US" dirty="0" smtClean="0"/>
              <a:t>A water balloon is dropped from a tall building.  If it falls for 6.41 seconds before hitting the ground, what is the balloon’s velocity the instant before impact?</a:t>
            </a:r>
            <a:endParaRPr lang="en-US" dirty="0"/>
          </a:p>
        </p:txBody>
      </p:sp>
      <p:pic>
        <p:nvPicPr>
          <p:cNvPr id="16386" name="Picture 2" descr="http://www.sfu.ca/phys/100/BalloonDro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228600"/>
            <a:ext cx="1295400" cy="6334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5257800" cy="5668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When an object is in free fall, we can easily calculate its velocity the moment before impact using this formula:     </a:t>
            </a:r>
            <a:r>
              <a:rPr lang="en-US" b="1" dirty="0"/>
              <a:t>v </a:t>
            </a:r>
            <a:r>
              <a:rPr lang="en-US" b="1" dirty="0" smtClean="0"/>
              <a:t>=</a:t>
            </a:r>
          </a:p>
          <a:p>
            <a:pPr lvl="0">
              <a:buNone/>
            </a:pPr>
            <a:r>
              <a:rPr lang="en-US" b="1" dirty="0"/>
              <a:t>	</a:t>
            </a:r>
            <a:r>
              <a:rPr lang="en-US" dirty="0" smtClean="0"/>
              <a:t>where </a:t>
            </a:r>
            <a:r>
              <a:rPr lang="en-US" b="1" dirty="0"/>
              <a:t>h </a:t>
            </a:r>
            <a:r>
              <a:rPr lang="en-US" dirty="0"/>
              <a:t>is the height of the falling </a:t>
            </a:r>
            <a:r>
              <a:rPr lang="en-US" dirty="0" smtClean="0"/>
              <a:t>object, </a:t>
            </a:r>
            <a:r>
              <a:rPr lang="en-US" b="1" dirty="0" smtClean="0"/>
              <a:t>g</a:t>
            </a:r>
            <a:r>
              <a:rPr lang="en-US" dirty="0" smtClean="0"/>
              <a:t> </a:t>
            </a:r>
            <a:r>
              <a:rPr lang="en-US" dirty="0"/>
              <a:t>= 10m/s</a:t>
            </a:r>
            <a:r>
              <a:rPr lang="en-US" baseline="30000" dirty="0"/>
              <a:t>2</a:t>
            </a:r>
            <a:r>
              <a:rPr lang="en-US" dirty="0"/>
              <a:t>, and </a:t>
            </a:r>
            <a:r>
              <a:rPr lang="en-US" b="1" dirty="0"/>
              <a:t>v</a:t>
            </a:r>
            <a:r>
              <a:rPr lang="en-US" dirty="0"/>
              <a:t> is </a:t>
            </a:r>
            <a:r>
              <a:rPr lang="en-US" dirty="0" smtClean="0"/>
              <a:t>velocity</a:t>
            </a:r>
          </a:p>
          <a:p>
            <a:r>
              <a:rPr lang="en-US" dirty="0"/>
              <a:t>We will </a:t>
            </a:r>
            <a:r>
              <a:rPr lang="en-US" u="sng" dirty="0"/>
              <a:t>ignore</a:t>
            </a:r>
            <a:r>
              <a:rPr lang="en-US" dirty="0"/>
              <a:t> the effects of friction and air resistance in the following problems.</a:t>
            </a:r>
          </a:p>
          <a:p>
            <a:pPr lvl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362200"/>
            <a:ext cx="1133475" cy="742950"/>
          </a:xfrm>
          <a:prstGeom prst="rect">
            <a:avLst/>
          </a:prstGeom>
          <a:noFill/>
        </p:spPr>
      </p:pic>
      <p:pic>
        <p:nvPicPr>
          <p:cNvPr id="1028" name="Picture 4" descr="http://www.geocities.com/Athens/Academy/9208/u2l3e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533400"/>
            <a:ext cx="2514600" cy="2001416"/>
          </a:xfrm>
          <a:prstGeom prst="rect">
            <a:avLst/>
          </a:prstGeom>
          <a:noFill/>
        </p:spPr>
      </p:pic>
      <p:pic>
        <p:nvPicPr>
          <p:cNvPr id="1030" name="Picture 6" descr="http://www2.glenbrook.k12.il.us/gbssci/phys/Class/newtlaws/u2l3e6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3810000"/>
            <a:ext cx="3200400" cy="231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427</Words>
  <Application>Microsoft Office PowerPoint</Application>
  <PresentationFormat>On-screen Show (4:3)</PresentationFormat>
  <Paragraphs>48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Notes 2.3:Gravity and Freefall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NHCSD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2.3:Gravity and Freefall </dc:title>
  <dc:creator>Administrator</dc:creator>
  <cp:lastModifiedBy>Doug</cp:lastModifiedBy>
  <cp:revision>9</cp:revision>
  <dcterms:created xsi:type="dcterms:W3CDTF">2008-01-03T12:29:58Z</dcterms:created>
  <dcterms:modified xsi:type="dcterms:W3CDTF">2008-12-23T15:52:50Z</dcterms:modified>
</cp:coreProperties>
</file>