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600" r:id="rId2"/>
    <p:sldId id="598" r:id="rId3"/>
    <p:sldId id="601" r:id="rId4"/>
    <p:sldId id="495" r:id="rId5"/>
    <p:sldId id="597" r:id="rId6"/>
    <p:sldId id="554" r:id="rId7"/>
    <p:sldId id="599" r:id="rId8"/>
    <p:sldId id="498" r:id="rId9"/>
    <p:sldId id="556" r:id="rId10"/>
    <p:sldId id="496" r:id="rId11"/>
    <p:sldId id="555" r:id="rId12"/>
    <p:sldId id="558" r:id="rId13"/>
    <p:sldId id="557" r:id="rId14"/>
    <p:sldId id="402" r:id="rId15"/>
    <p:sldId id="405" r:id="rId16"/>
    <p:sldId id="493" r:id="rId17"/>
    <p:sldId id="602" r:id="rId18"/>
    <p:sldId id="603" r:id="rId19"/>
    <p:sldId id="60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FFF1"/>
    <a:srgbClr val="FB7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681" autoAdjust="0"/>
  </p:normalViewPr>
  <p:slideViewPr>
    <p:cSldViewPr snapToGrid="0" snapToObjects="1"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A7726-50F9-4545-AD05-4C204D89C7C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C364E-32D5-49FB-8FD5-C03B6438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10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68BF-7BAD-684E-9A29-7B754B25BF1B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ABB99-1A8D-C149-96DD-FD9847B03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9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AD0C6-5FAB-48FA-8B45-C077D5C7A3A1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ABB99-1A8D-C149-96DD-FD9847B03E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58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096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A36938-1731-4D0C-A586-3321C965ADB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75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C839C3-53F7-49B4-B2DA-F11B07176877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5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E4A14-F16A-45CB-B258-10D0E2529B5E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B9A3B-F94B-4F3A-BBC8-2734848F61D3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20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33384-FC74-48AE-9E4C-FD96DDBFA67F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0892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594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285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ABB99-1A8D-C149-96DD-FD9847B03E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1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469FE5A-7F2C-49DE-B8A2-38DA9C57BDE8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5DB7-D0CD-4E03-BDA5-545CE0D9A05F}" type="datetime1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07C6-B09A-4B02-A3B2-25519E1059D6}" type="datetime1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A61E-BD16-4570-A5B1-C09459A04606}" type="datetime1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0B85DEE-4043-4363-A804-52644E185D96}" type="datetime1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644825-5063-49FA-9E58-F1CAB63A7C91}" type="datetime1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8444-C023-453C-9B98-16629C5AEE59}" type="datetime1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690CCB-3823-42ED-9339-84DC8EA9F805}" type="datetime1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59FD5A-E9A5-45DF-8BEB-0FDD47068646}" type="datetime1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B67D8B0-2220-4BAF-B8C4-00272193D8B0}" type="datetime1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FD7F-EF79-4989-A48F-B3C644AE525F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E3C1-24F2-45EC-B66F-2600DAF9D7A6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3B-653C-4C26-A0A7-D43FEF5179E8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9B73-7EAE-4906-B21D-550BC9B6C310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76A53C3-601D-4D6E-8225-2D51476F22C2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8187F38-69DC-45FD-B882-CE26D88ECD46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CEC6-7CF4-4076-A864-119825369E13}" type="datetime1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AFC4-BE50-4FC7-A1FC-E92303D2B1C5}" type="datetime1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51D4-CD16-4CB1-BF53-42D095CE376E}" type="datetime1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0EE1-384E-4359-8579-5087862A29F0}" type="datetime1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C53534-4FC0-465B-AA36-7F21BD7E437E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4560C9C-2EFA-F54B-A3A4-5B643682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AFPfg0Com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5CBs36jtZx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5CBs36jtZx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5CBs36jtZxY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mvpXdxAZrc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VUtpdK7xw&amp;nohtml5=False" TargetMode="External"/><Relationship Id="rId2" Type="http://schemas.openxmlformats.org/officeDocument/2006/relationships/hyperlink" Target="https://gwapchem.wikispaces.com/22.1+Periodic+Trends+and+Chemical+Reac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ww.youtube.com/watch?v=JW024hpjjBQ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ccyCUzasa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AFPfg0Com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0-lKTiQT0WE" TargetMode="External"/><Relationship Id="rId5" Type="http://schemas.openxmlformats.org/officeDocument/2006/relationships/hyperlink" Target="http://www.globisens.net/sites/default/files/docs/sample-activities/PDF%20versions/lambertbeerlaw.pdf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ITzGUjong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gif"/><Relationship Id="rId4" Type="http://schemas.openxmlformats.org/officeDocument/2006/relationships/hyperlink" Target="https://www.youtube.com/watch?v=jVc-Kc5KMu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bKBdLRzCpN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Wave Properties</a:t>
            </a:r>
            <a:endParaRPr lang="en-US" altLang="en-US" smtClean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2000250"/>
            <a:ext cx="7961312" cy="1133475"/>
          </a:xfrm>
        </p:spPr>
        <p:txBody>
          <a:bodyPr/>
          <a:lstStyle/>
          <a:p>
            <a:pPr eaLnBrk="1" hangingPunct="1"/>
            <a:r>
              <a:rPr lang="en-US" altLang="en-US" smtClean="0"/>
              <a:t>Frequency &amp; wavelength are inversely proportional</a:t>
            </a:r>
          </a:p>
        </p:txBody>
      </p:sp>
      <p:sp>
        <p:nvSpPr>
          <p:cNvPr id="197636" name="AutoShape 4"/>
          <p:cNvSpPr>
            <a:spLocks noChangeArrowheads="1"/>
          </p:cNvSpPr>
          <p:nvPr/>
        </p:nvSpPr>
        <p:spPr bwMode="auto">
          <a:xfrm>
            <a:off x="2824163" y="2954338"/>
            <a:ext cx="3495675" cy="1473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8000" b="1" i="1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kumimoji="1" lang="en-US" altLang="en-US" sz="8000" b="1" i="1">
                <a:solidFill>
                  <a:schemeClr val="bg1"/>
                </a:solidFill>
                <a:latin typeface="Times New Roman" pitchFamily="18" charset="0"/>
              </a:rPr>
              <a:t>c = </a:t>
            </a:r>
            <a:r>
              <a:rPr kumimoji="1" lang="en-US" altLang="en-US" sz="8000" b="1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kumimoji="1" lang="en-US" altLang="en-US" sz="8000" b="1">
                <a:solidFill>
                  <a:schemeClr val="bg1"/>
                </a:solidFill>
                <a:sym typeface="Symbol" pitchFamily="18" charset="2"/>
              </a:rPr>
              <a:t></a:t>
            </a:r>
            <a:r>
              <a:rPr kumimoji="1" lang="en-US" altLang="en-US" sz="7200" b="1">
                <a:solidFill>
                  <a:schemeClr val="bg2"/>
                </a:solidFill>
                <a:sym typeface="Symbol" pitchFamily="18" charset="2"/>
              </a:rPr>
              <a:t> </a:t>
            </a:r>
            <a:endParaRPr kumimoji="1" lang="en-US" altLang="en-US" sz="2800">
              <a:solidFill>
                <a:srgbClr val="FFFFCC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957263" y="5148263"/>
            <a:ext cx="79152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dirty="0">
                <a:latin typeface="+mn-lt"/>
              </a:rPr>
              <a:t>Maxwell proved all electromagnetic waves travel at the speed of light (c) (3.00 X 10</a:t>
            </a:r>
            <a:r>
              <a:rPr lang="en-US" sz="2600" baseline="30000" dirty="0">
                <a:latin typeface="+mn-lt"/>
              </a:rPr>
              <a:t>8</a:t>
            </a:r>
            <a:r>
              <a:rPr lang="en-US" sz="2600" dirty="0">
                <a:latin typeface="+mn-lt"/>
              </a:rPr>
              <a:t> m/s)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autoUpdateAnimBg="0" advAuto="0"/>
      <p:bldP spid="197636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98374" y="163262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dirty="0"/>
              <a:t>Shell Model is consistent with Ionization Energy Data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2"/>
          </p:nvPr>
        </p:nvSpPr>
        <p:spPr>
          <a:xfrm>
            <a:off x="4790334" y="1046859"/>
            <a:ext cx="4567893" cy="507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endParaRPr lang="en-US" dirty="0" smtClean="0"/>
          </a:p>
          <a:p>
            <a:pPr marL="114300" marR="0" lvl="0" indent="0" algn="l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r>
              <a:rPr lang="en-US" dirty="0" smtClean="0"/>
              <a:t>The </a:t>
            </a:r>
            <a:r>
              <a:rPr lang="en-US" dirty="0"/>
              <a:t>patterns  shown by </a:t>
            </a:r>
            <a:endParaRPr lang="en-US" dirty="0" smtClean="0"/>
          </a:p>
          <a:p>
            <a:pPr marL="114300" marR="0" lvl="0" indent="0" algn="l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r>
              <a:rPr lang="en-US" dirty="0"/>
              <a:t>t</a:t>
            </a:r>
            <a:r>
              <a:rPr lang="en-US" dirty="0" smtClean="0"/>
              <a:t>he IE </a:t>
            </a:r>
            <a:r>
              <a:rPr lang="en-US" dirty="0"/>
              <a:t>graph </a:t>
            </a:r>
            <a:r>
              <a:rPr lang="en-US" dirty="0" smtClean="0"/>
              <a:t>can </a:t>
            </a:r>
            <a:r>
              <a:rPr lang="en-US" dirty="0"/>
              <a:t>be </a:t>
            </a:r>
            <a:endParaRPr lang="en-US" dirty="0" smtClean="0"/>
          </a:p>
          <a:p>
            <a:pPr marL="114300" marR="0" lvl="0" indent="0" algn="l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r>
              <a:rPr lang="en-US" dirty="0" smtClean="0"/>
              <a:t>explained </a:t>
            </a:r>
            <a:r>
              <a:rPr lang="en-US" dirty="0"/>
              <a:t>by </a:t>
            </a:r>
            <a:r>
              <a:rPr lang="en-US" dirty="0" smtClean="0"/>
              <a:t>Coulomb’s </a:t>
            </a:r>
            <a:r>
              <a:rPr lang="en-US" dirty="0"/>
              <a:t>law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As atomic number increases, would expect the ionization energy to constantly increase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Graph shows that this is NOT observed. WHY NOT?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The data implies that a shell becomes full at the end of each period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Therefore the next electron added must be in a new shell farther away from the nucleus.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This is supported by the fact that the ionization energy drops despite the addition positive charge in the nucleus</a:t>
            </a:r>
          </a:p>
        </p:txBody>
      </p:sp>
      <p:sp>
        <p:nvSpPr>
          <p:cNvPr id="263" name="Shape 263"/>
          <p:cNvSpPr/>
          <p:nvPr/>
        </p:nvSpPr>
        <p:spPr>
          <a:xfrm>
            <a:off x="376645" y="1313125"/>
            <a:ext cx="4584600" cy="7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</a:pPr>
            <a:endParaRPr sz="2400" b="0" i="0" u="none" strike="noStrike" cap="none">
              <a:solidFill>
                <a:schemeClr val="accent3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0" y="6230421"/>
            <a:ext cx="9144000" cy="69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LO: 	1.13 Given information about a particular model of the atom, the student is able to determine if the model is consistent with specified evidence</a:t>
            </a:r>
            <a:r>
              <a:rPr lang="en-US" sz="1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																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8141084" y="1804443"/>
            <a:ext cx="894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3"/>
              </a:rPr>
              <a:t>Video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04351"/>
            <a:ext cx="4961124" cy="44542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622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4" y="163261"/>
            <a:ext cx="7556313" cy="1149861"/>
          </a:xfrm>
        </p:spPr>
        <p:txBody>
          <a:bodyPr/>
          <a:lstStyle/>
          <a:p>
            <a:r>
              <a:rPr lang="en-US" dirty="0"/>
              <a:t>Electronic Structure of the Atom: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Ionization Energy</a:t>
            </a:r>
            <a:endParaRPr lang="en-US" dirty="0"/>
          </a:p>
        </p:txBody>
      </p:sp>
      <p:pic>
        <p:nvPicPr>
          <p:cNvPr id="3" name="Content Placeholder 2" descr="P Table Ionization Energy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" b="-601"/>
          <a:stretch/>
        </p:blipFill>
        <p:spPr>
          <a:xfrm>
            <a:off x="127768" y="1470526"/>
            <a:ext cx="4382947" cy="297238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99878" y="1470526"/>
            <a:ext cx="4008965" cy="4959685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Ionization Energy Energy (IE) indicates the strength of the coulombic attraction of the outermost, easiest to remove, electron to the </a:t>
            </a:r>
            <a:r>
              <a:rPr lang="en-US" dirty="0" smtClean="0"/>
              <a:t>nucleus: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n-US" dirty="0" smtClean="0"/>
              <a:t>X(g) + IE             X</a:t>
            </a:r>
            <a:r>
              <a:rPr lang="en-US" baseline="30000" dirty="0" smtClean="0"/>
              <a:t>+</a:t>
            </a:r>
            <a:r>
              <a:rPr lang="en-US" dirty="0" smtClean="0"/>
              <a:t>(g) + e</a:t>
            </a:r>
            <a:r>
              <a:rPr lang="en-US" baseline="30000" dirty="0" smtClean="0"/>
              <a:t>–</a:t>
            </a:r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IE generally increases across a period and decreases down a group</a:t>
            </a:r>
          </a:p>
          <a:p>
            <a:pPr lvl="2"/>
            <a:r>
              <a:rPr lang="en-US" dirty="0" smtClean="0"/>
              <a:t>IE generally increases as #protons increases in same energy level</a:t>
            </a:r>
          </a:p>
          <a:p>
            <a:pPr lvl="2"/>
            <a:r>
              <a:rPr lang="en-US" dirty="0" smtClean="0"/>
              <a:t>IE decreases as e</a:t>
            </a:r>
            <a:r>
              <a:rPr lang="en-US" baseline="30000" dirty="0" smtClean="0"/>
              <a:t>–</a:t>
            </a:r>
            <a:r>
              <a:rPr lang="en-US" dirty="0" smtClean="0"/>
              <a:t> in higher energy level: increased shielding, e</a:t>
            </a:r>
            <a:r>
              <a:rPr lang="en-US" baseline="30000" dirty="0" smtClean="0"/>
              <a:t>–</a:t>
            </a:r>
            <a:r>
              <a:rPr lang="en-US" dirty="0" smtClean="0"/>
              <a:t> farther from nucleus</a:t>
            </a:r>
          </a:p>
        </p:txBody>
      </p:sp>
      <p:sp>
        <p:nvSpPr>
          <p:cNvPr id="7" name="Text Placeholder 5"/>
          <p:cNvSpPr>
            <a:spLocks noGrp="1"/>
          </p:cNvSpPr>
          <p:nvPr/>
        </p:nvSpPr>
        <p:spPr>
          <a:xfrm>
            <a:off x="376638" y="1313123"/>
            <a:ext cx="7558960" cy="774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836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 1.6: </a:t>
            </a:r>
            <a:r>
              <a:rPr lang="en-US" dirty="0" smtClean="0"/>
              <a:t> The </a:t>
            </a:r>
            <a:r>
              <a:rPr lang="en-US" dirty="0"/>
              <a:t>student is able to analyze data relating to electron energies for patterns and relationships</a:t>
            </a:r>
            <a:r>
              <a:rPr lang="en-US" dirty="0" smtClean="0"/>
              <a:t>.													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57538" y="1816854"/>
            <a:ext cx="89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Video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07545" y="3151909"/>
            <a:ext cx="519546" cy="0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4" y="163261"/>
            <a:ext cx="7556313" cy="1149861"/>
          </a:xfrm>
        </p:spPr>
        <p:txBody>
          <a:bodyPr/>
          <a:lstStyle/>
          <a:p>
            <a:r>
              <a:rPr lang="en-US" dirty="0"/>
              <a:t>Electronic Structure of the Atom: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Ionization Energy Irregularities </a:t>
            </a:r>
            <a:endParaRPr lang="en-US" dirty="0"/>
          </a:p>
        </p:txBody>
      </p:sp>
      <p:pic>
        <p:nvPicPr>
          <p:cNvPr id="3" name="Content Placeholder 2" descr="P Table Ionization Energy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" b="-601"/>
          <a:stretch/>
        </p:blipFill>
        <p:spPr>
          <a:xfrm>
            <a:off x="127768" y="1470526"/>
            <a:ext cx="4382947" cy="297238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99878" y="1470526"/>
            <a:ext cx="4008965" cy="4959685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Ionization Energy Energy (IE) </a:t>
            </a:r>
            <a:r>
              <a:rPr lang="en-US" dirty="0" smtClean="0"/>
              <a:t>decreases from Be to B and Mg to Al</a:t>
            </a:r>
          </a:p>
          <a:p>
            <a:pPr lvl="1"/>
            <a:r>
              <a:rPr lang="en-US" dirty="0" smtClean="0"/>
              <a:t>Electron in 2p or 3p shielded by 2s</a:t>
            </a:r>
            <a:r>
              <a:rPr lang="en-US" baseline="30000" dirty="0" smtClean="0"/>
              <a:t>2</a:t>
            </a:r>
            <a:r>
              <a:rPr lang="en-US" dirty="0" smtClean="0"/>
              <a:t> or 3s</a:t>
            </a:r>
            <a:r>
              <a:rPr lang="en-US" baseline="30000" dirty="0" smtClean="0"/>
              <a:t>2</a:t>
            </a:r>
            <a:r>
              <a:rPr lang="en-US" dirty="0" smtClean="0"/>
              <a:t> electrons, decreasing coulombic attraction despite additional proton in nucleus.</a:t>
            </a:r>
          </a:p>
          <a:p>
            <a:pPr lvl="1"/>
            <a:r>
              <a:rPr lang="en-US" dirty="0" smtClean="0"/>
              <a:t>Same effect seen in 3d</a:t>
            </a:r>
            <a:r>
              <a:rPr lang="en-US" baseline="30000" dirty="0" smtClean="0"/>
              <a:t>10</a:t>
            </a:r>
            <a:r>
              <a:rPr lang="en-US" dirty="0" smtClean="0"/>
              <a:t>-4p, 4d</a:t>
            </a:r>
            <a:r>
              <a:rPr lang="en-US" baseline="30000" dirty="0" smtClean="0"/>
              <a:t>10</a:t>
            </a:r>
            <a:r>
              <a:rPr lang="en-US" dirty="0" smtClean="0"/>
              <a:t>-5p and 5d</a:t>
            </a:r>
            <a:r>
              <a:rPr lang="en-US" baseline="30000" dirty="0" smtClean="0"/>
              <a:t>10</a:t>
            </a:r>
            <a:r>
              <a:rPr lang="en-US" dirty="0" smtClean="0"/>
              <a:t>-6p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Ionization Energy decreases from N to O and P to S</a:t>
            </a:r>
          </a:p>
          <a:p>
            <a:pPr lvl="1"/>
            <a:r>
              <a:rPr lang="en-US" dirty="0" smtClean="0"/>
              <a:t>np</a:t>
            </a:r>
            <a:r>
              <a:rPr lang="en-US" baseline="30000" dirty="0" smtClean="0"/>
              <a:t>4</a:t>
            </a:r>
            <a:r>
              <a:rPr lang="en-US" dirty="0" smtClean="0"/>
              <a:t> contains first paired p electrons, e</a:t>
            </a:r>
            <a:r>
              <a:rPr lang="en-US" baseline="30000" dirty="0" smtClean="0"/>
              <a:t>–</a:t>
            </a:r>
            <a:r>
              <a:rPr lang="en-US" dirty="0" smtClean="0"/>
              <a:t>-e</a:t>
            </a:r>
            <a:r>
              <a:rPr lang="en-US" baseline="30000" dirty="0" smtClean="0"/>
              <a:t>–</a:t>
            </a:r>
            <a:r>
              <a:rPr lang="en-US" dirty="0" smtClean="0"/>
              <a:t> repulsion decreases coulombic attraction despite additional proton</a:t>
            </a:r>
          </a:p>
        </p:txBody>
      </p:sp>
      <p:sp>
        <p:nvSpPr>
          <p:cNvPr id="7" name="Text Placeholder 5"/>
          <p:cNvSpPr>
            <a:spLocks noGrp="1"/>
          </p:cNvSpPr>
          <p:nvPr/>
        </p:nvSpPr>
        <p:spPr>
          <a:xfrm>
            <a:off x="376638" y="1313123"/>
            <a:ext cx="7558960" cy="774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836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 1.8: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student is able to explain the distribution of electrons using Coulomb’s law to analyze measured energies.</a:t>
            </a:r>
            <a:r>
              <a:rPr lang="en-US" dirty="0"/>
              <a:t>													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7538" y="1816854"/>
            <a:ext cx="89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Video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15818" y="3105727"/>
            <a:ext cx="288637" cy="438728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800" y="3352800"/>
            <a:ext cx="288637" cy="438728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94164" y="3175000"/>
            <a:ext cx="399472" cy="616528"/>
          </a:xfrm>
          <a:prstGeom prst="ellipse">
            <a:avLst/>
          </a:prstGeom>
          <a:noFill/>
          <a:ln w="19050" cmpd="sng">
            <a:solidFill>
              <a:srgbClr val="7A79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56164" y="3175000"/>
            <a:ext cx="376381" cy="616528"/>
          </a:xfrm>
          <a:prstGeom prst="ellipse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06982" y="3175000"/>
            <a:ext cx="376381" cy="616528"/>
          </a:xfrm>
          <a:prstGeom prst="ellipse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4" y="163261"/>
            <a:ext cx="7556313" cy="1149861"/>
          </a:xfrm>
        </p:spPr>
        <p:txBody>
          <a:bodyPr/>
          <a:lstStyle/>
          <a:p>
            <a:r>
              <a:rPr lang="en-US" dirty="0"/>
              <a:t>Electronic Structure of the Atom: </a:t>
            </a:r>
            <a:r>
              <a:rPr lang="en-US" dirty="0" smtClean="0"/>
              <a:t>Higher Ionization Energies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17521" y="1470526"/>
            <a:ext cx="3189429" cy="495968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&amp; subsequent IE’s increase as coulombic attraction of remaining e</a:t>
            </a:r>
            <a:r>
              <a:rPr lang="en-US" baseline="30000" dirty="0" smtClean="0"/>
              <a:t>–</a:t>
            </a:r>
            <a:r>
              <a:rPr lang="en-US" dirty="0" smtClean="0"/>
              <a:t>’s to nucleus increases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 smtClean="0"/>
              <a:t>X</a:t>
            </a:r>
            <a:r>
              <a:rPr lang="en-US" baseline="30000" dirty="0" smtClean="0"/>
              <a:t>+</a:t>
            </a:r>
            <a:r>
              <a:rPr lang="en-US" dirty="0" smtClean="0"/>
              <a:t> + </a:t>
            </a:r>
            <a:r>
              <a:rPr lang="en-US" dirty="0"/>
              <a:t>IE </a:t>
            </a:r>
            <a:r>
              <a:rPr lang="en-US" dirty="0" smtClean="0"/>
              <a:t>            X</a:t>
            </a:r>
            <a:r>
              <a:rPr lang="en-US" baseline="30000" dirty="0" smtClean="0"/>
              <a:t>2+</a:t>
            </a:r>
            <a:r>
              <a:rPr lang="en-US" dirty="0" smtClean="0"/>
              <a:t> </a:t>
            </a:r>
            <a:r>
              <a:rPr lang="en-US" dirty="0"/>
              <a:t>+ e</a:t>
            </a:r>
            <a:r>
              <a:rPr lang="en-US" baseline="30000" dirty="0"/>
              <a:t>–</a:t>
            </a: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 smtClean="0"/>
              <a:t>X</a:t>
            </a:r>
            <a:r>
              <a:rPr lang="en-US" baseline="30000" dirty="0" smtClean="0"/>
              <a:t>2+</a:t>
            </a:r>
            <a:r>
              <a:rPr lang="en-US" dirty="0" smtClean="0"/>
              <a:t> </a:t>
            </a:r>
            <a:r>
              <a:rPr lang="en-US" dirty="0"/>
              <a:t>+ IE             </a:t>
            </a:r>
            <a:r>
              <a:rPr lang="en-US" dirty="0" smtClean="0"/>
              <a:t>X</a:t>
            </a:r>
            <a:r>
              <a:rPr lang="en-US" baseline="30000" dirty="0" smtClean="0"/>
              <a:t>3+</a:t>
            </a:r>
            <a:r>
              <a:rPr lang="en-US" dirty="0" smtClean="0"/>
              <a:t> </a:t>
            </a:r>
            <a:r>
              <a:rPr lang="en-US" dirty="0"/>
              <a:t>+ e</a:t>
            </a:r>
            <a:r>
              <a:rPr lang="en-US" baseline="30000" dirty="0" smtClean="0"/>
              <a:t>–</a:t>
            </a:r>
            <a:endParaRPr lang="en-US" dirty="0" smtClean="0"/>
          </a:p>
          <a:p>
            <a:pPr lvl="1"/>
            <a:r>
              <a:rPr lang="en-US" dirty="0" smtClean="0"/>
              <a:t>Large jump in IE when removing less-shielded core electrons 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/>
        </p:nvSpPr>
        <p:spPr>
          <a:xfrm>
            <a:off x="376638" y="1313123"/>
            <a:ext cx="7558960" cy="774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836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 1.8: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student is able to explain the distribution of electrons using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Coulomb’s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law to analyze measured energies.</a:t>
            </a:r>
            <a:r>
              <a:rPr lang="en-US" dirty="0"/>
              <a:t>													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7538" y="1816854"/>
            <a:ext cx="89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  <p:pic>
        <p:nvPicPr>
          <p:cNvPr id="10" name="Picture 9" descr="Ionization Energy Ta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3" y="1880672"/>
            <a:ext cx="5075801" cy="35484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415421" y="2828636"/>
            <a:ext cx="519546" cy="0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427872" y="3200400"/>
            <a:ext cx="519546" cy="0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com/2/719518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6" y="505015"/>
            <a:ext cx="6170364" cy="37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64" y="-33724"/>
            <a:ext cx="7556313" cy="1116106"/>
          </a:xfrm>
        </p:spPr>
        <p:txBody>
          <a:bodyPr/>
          <a:lstStyle/>
          <a:p>
            <a:r>
              <a:rPr lang="en-US" dirty="0"/>
              <a:t>Predictions with Periodic Trends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0" y="4093224"/>
            <a:ext cx="9144000" cy="23301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following explains these trends:</a:t>
            </a:r>
          </a:p>
          <a:p>
            <a:pPr lvl="1"/>
            <a:r>
              <a:rPr lang="en-US" dirty="0"/>
              <a:t>Electrons attracted to the protons in the nucleus of an atom</a:t>
            </a:r>
          </a:p>
          <a:p>
            <a:pPr lvl="2"/>
            <a:r>
              <a:rPr lang="en-US" dirty="0"/>
              <a:t>So the closer an electron is to a nucleus, the more strongly it is attracted (Coulomb’s law)</a:t>
            </a:r>
          </a:p>
          <a:p>
            <a:pPr lvl="2"/>
            <a:r>
              <a:rPr lang="en-US" dirty="0"/>
              <a:t>The more protons in a nucleus (effective nuclear </a:t>
            </a:r>
            <a:r>
              <a:rPr lang="en-US" dirty="0" smtClean="0"/>
              <a:t>charge), </a:t>
            </a:r>
            <a:r>
              <a:rPr lang="en-US" dirty="0"/>
              <a:t>the more strongly it attracts electrons</a:t>
            </a:r>
          </a:p>
          <a:p>
            <a:pPr lvl="1"/>
            <a:r>
              <a:rPr lang="en-US" dirty="0"/>
              <a:t>Electrons  are repelled by other electrons in an atom. If valence electrons are shielded from nucleus by other electrons, </a:t>
            </a:r>
            <a:r>
              <a:rPr lang="en-US" dirty="0" smtClean="0"/>
              <a:t>there </a:t>
            </a:r>
            <a:r>
              <a:rPr lang="en-US" dirty="0"/>
              <a:t>will </a:t>
            </a:r>
            <a:r>
              <a:rPr lang="en-US" dirty="0" smtClean="0"/>
              <a:t>be less </a:t>
            </a:r>
            <a:r>
              <a:rPr lang="en-US" dirty="0"/>
              <a:t>attraction of the nucleus (again Coulomb’s law-greater the atomic radius, the greater the distance)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918" y="6274033"/>
            <a:ext cx="859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L.O. 1.9 The student is able to predict and/or justify trends in atomic properties based on location on periodic table and/or the shell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54786" y="1846700"/>
            <a:ext cx="1089214" cy="31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Video</a:t>
            </a:r>
            <a:endParaRPr lang="en-US" dirty="0"/>
          </a:p>
        </p:txBody>
      </p:sp>
      <p:pic>
        <p:nvPicPr>
          <p:cNvPr id="8" name="Picture 7" descr="Screen Shot 2016-04-09 at 1.17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12" y="2196682"/>
            <a:ext cx="2930566" cy="214534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60726"/>
            <a:ext cx="7556313" cy="1116106"/>
          </a:xfrm>
        </p:spPr>
        <p:txBody>
          <a:bodyPr/>
          <a:lstStyle/>
          <a:p>
            <a:r>
              <a:rPr lang="en-US" dirty="0"/>
              <a:t>Chemical Reactivity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54" y="622606"/>
            <a:ext cx="6461848" cy="589618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Using Trends</a:t>
            </a:r>
          </a:p>
          <a:p>
            <a:r>
              <a:rPr lang="en-US" dirty="0"/>
              <a:t>Nonmetals have higher </a:t>
            </a:r>
            <a:r>
              <a:rPr lang="en-US" dirty="0" err="1"/>
              <a:t>electronegativities</a:t>
            </a:r>
            <a:r>
              <a:rPr lang="en-US" dirty="0"/>
              <a:t> than metals --&gt; causes the formation of ionic solids</a:t>
            </a:r>
          </a:p>
          <a:p>
            <a:r>
              <a:rPr lang="en-US" dirty="0"/>
              <a:t>Compounds formed between nonmetals are </a:t>
            </a:r>
            <a:r>
              <a:rPr lang="en-US" b="1" dirty="0"/>
              <a:t>molecular</a:t>
            </a:r>
            <a:endParaRPr lang="en-US" dirty="0"/>
          </a:p>
          <a:p>
            <a:pPr lvl="1"/>
            <a:r>
              <a:rPr lang="en-US" dirty="0"/>
              <a:t>Usually gases, liquids, or volatile solids at room temperature</a:t>
            </a:r>
          </a:p>
          <a:p>
            <a:r>
              <a:rPr lang="en-US" dirty="0"/>
              <a:t>Elements in the 3rd period and below can accommodate a larger number of bonds</a:t>
            </a:r>
          </a:p>
          <a:p>
            <a:r>
              <a:rPr lang="en-US" dirty="0"/>
              <a:t>The first element in a group </a:t>
            </a:r>
            <a:r>
              <a:rPr lang="en-US" dirty="0" smtClean="0"/>
              <a:t>(</a:t>
            </a:r>
            <a:r>
              <a:rPr lang="en-US" dirty="0"/>
              <a:t>upper most element of a group) forms pi bonds more easily (most significant in 2nd row, non-metals)</a:t>
            </a:r>
          </a:p>
          <a:p>
            <a:pPr lvl="1"/>
            <a:r>
              <a:rPr lang="en-US" dirty="0"/>
              <a:t>Accounts for stronger bonds in molecules containing these elements</a:t>
            </a:r>
          </a:p>
          <a:p>
            <a:pPr lvl="1"/>
            <a:r>
              <a:rPr lang="en-US" dirty="0"/>
              <a:t>Major factor in determining the structures of compounds formed from these elements</a:t>
            </a:r>
          </a:p>
          <a:p>
            <a:r>
              <a:rPr lang="en-US" dirty="0"/>
              <a:t>Elements in periods 3-6 tend to form only single bonds</a:t>
            </a:r>
          </a:p>
          <a:p>
            <a:r>
              <a:rPr lang="en-US" dirty="0"/>
              <a:t>Reactivity tends to increase as you go down a </a:t>
            </a:r>
            <a:r>
              <a:rPr lang="en-US" dirty="0" smtClean="0"/>
              <a:t>group for metals and up a group for non-metals.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116570" y="6233130"/>
            <a:ext cx="893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L.O. </a:t>
            </a:r>
            <a:r>
              <a:rPr lang="en-US" dirty="0" smtClean="0"/>
              <a:t>1.10: </a:t>
            </a:r>
            <a:r>
              <a:rPr lang="en-US" dirty="0"/>
              <a:t>Students can justify with evidence the arrangement of the periodic table and can apply periodic properties to chemical reactivity</a:t>
            </a:r>
          </a:p>
        </p:txBody>
      </p:sp>
      <p:sp>
        <p:nvSpPr>
          <p:cNvPr id="8" name="Shape 335"/>
          <p:cNvSpPr txBox="1"/>
          <p:nvPr/>
        </p:nvSpPr>
        <p:spPr>
          <a:xfrm>
            <a:off x="8157538" y="1816853"/>
            <a:ext cx="894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  <a:hlinkClick r:id="rId3"/>
              </a:rPr>
              <a:t>Video</a:t>
            </a:r>
            <a:endParaRPr lang="en-US" sz="1800" dirty="0">
              <a:solidFill>
                <a:schemeClr val="dk1"/>
              </a:solidFill>
              <a:ea typeface="Rokkitt"/>
              <a:cs typeface="Rokkitt"/>
              <a:sym typeface="Rokkitt"/>
            </a:endParaRPr>
          </a:p>
        </p:txBody>
      </p:sp>
      <p:pic>
        <p:nvPicPr>
          <p:cNvPr id="4" name="Picture 3" descr="Screen Shot 2016-04-09 at 3.36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02" y="2369287"/>
            <a:ext cx="2215211" cy="23749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98524" y="173718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dirty="0"/>
              <a:t>Chemical Properties within a Group and across a Period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12725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2"/>
          </p:nvPr>
        </p:nvSpPr>
        <p:spPr>
          <a:xfrm>
            <a:off x="5154600" y="1191406"/>
            <a:ext cx="3989400" cy="469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Group 1 metals more </a:t>
            </a:r>
            <a:endParaRPr lang="en-US" dirty="0" smtClean="0"/>
          </a:p>
          <a:p>
            <a:pPr lvl="0" indent="0" rtl="0">
              <a:spcBef>
                <a:spcPts val="0"/>
              </a:spcBef>
              <a:buNone/>
            </a:pPr>
            <a:r>
              <a:rPr lang="en-US" dirty="0" smtClean="0"/>
              <a:t>reactive </a:t>
            </a:r>
            <a:r>
              <a:rPr lang="en-US" dirty="0"/>
              <a:t>than group 2 </a:t>
            </a:r>
            <a:endParaRPr lang="en-US" dirty="0" smtClean="0"/>
          </a:p>
          <a:p>
            <a:pPr lvl="0" indent="0" rtl="0">
              <a:spcBef>
                <a:spcPts val="0"/>
              </a:spcBef>
              <a:buNone/>
            </a:pPr>
            <a:r>
              <a:rPr lang="en-US" dirty="0" smtClean="0"/>
              <a:t>metals</a:t>
            </a: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Reactivity increases as you go down a group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Metals on left form basic oxides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Ex.  Na</a:t>
            </a:r>
            <a:r>
              <a:rPr lang="en-US" baseline="-25000" dirty="0"/>
              <a:t>2</a:t>
            </a:r>
            <a:r>
              <a:rPr lang="en-US" dirty="0"/>
              <a:t>O + H</a:t>
            </a:r>
            <a:r>
              <a:rPr lang="en-US" baseline="-25000" dirty="0"/>
              <a:t>2</a:t>
            </a:r>
            <a:r>
              <a:rPr lang="en-US" dirty="0"/>
              <a:t>O → 2 </a:t>
            </a:r>
            <a:r>
              <a:rPr lang="en-US" dirty="0" err="1"/>
              <a:t>NaOH</a:t>
            </a: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Nonmetals on right form form acidic oxides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Ex. SO</a:t>
            </a:r>
            <a:r>
              <a:rPr lang="en-US" baseline="-25000" dirty="0"/>
              <a:t>3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→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Elements in the middle, like Al, </a:t>
            </a:r>
            <a:r>
              <a:rPr lang="en-US" dirty="0" err="1"/>
              <a:t>Ga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 can behave </a:t>
            </a:r>
            <a:r>
              <a:rPr lang="en-US" dirty="0" err="1"/>
              <a:t>amphoterically</a:t>
            </a: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If SiO</a:t>
            </a:r>
            <a:r>
              <a:rPr lang="en-US" baseline="-25000" dirty="0"/>
              <a:t>2</a:t>
            </a:r>
            <a:r>
              <a:rPr lang="en-US" dirty="0"/>
              <a:t> can be a ceramic then SnO</a:t>
            </a:r>
            <a:r>
              <a:rPr lang="en-US" baseline="-25000" dirty="0"/>
              <a:t>2</a:t>
            </a:r>
            <a:r>
              <a:rPr lang="en-US" dirty="0"/>
              <a:t> may be as well since both in the same group</a:t>
            </a:r>
          </a:p>
          <a:p>
            <a:pPr lvl="0" indent="457200" rtl="0">
              <a:spcBef>
                <a:spcPts val="0"/>
              </a:spcBef>
              <a:buNone/>
            </a:pPr>
            <a:endParaRPr dirty="0"/>
          </a:p>
          <a:p>
            <a:pPr marL="457200" lvl="0" indent="-228600">
              <a:spcBef>
                <a:spcPts val="0"/>
              </a:spcBef>
            </a:pPr>
            <a:endParaRPr dirty="0"/>
          </a:p>
        </p:txBody>
      </p:sp>
      <p:sp>
        <p:nvSpPr>
          <p:cNvPr id="225" name="Shape 225"/>
          <p:cNvSpPr txBox="1"/>
          <p:nvPr/>
        </p:nvSpPr>
        <p:spPr>
          <a:xfrm>
            <a:off x="79402" y="6212330"/>
            <a:ext cx="9144000" cy="7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LO 1.11: Analyze data, based on periodicity &amp; properties of binary compounds, to identify patterns &amp; generate hypotheses related to molecular design of compounds </a:t>
            </a:r>
            <a:r>
              <a:rPr lang="en-US" sz="1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		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8199882" y="1788699"/>
            <a:ext cx="894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latin typeface="Rokkitt"/>
                <a:ea typeface="Rokkitt"/>
                <a:cs typeface="Rokkitt"/>
                <a:sym typeface="Rokkitt"/>
                <a:hlinkClick r:id="rId3"/>
              </a:rPr>
              <a:t>Video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25" y="1523900"/>
            <a:ext cx="5418550" cy="43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4026" y="5424755"/>
            <a:ext cx="641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sz="1200" dirty="0" smtClean="0">
                <a:latin typeface="Times New Roman"/>
                <a:cs typeface="Times New Roman"/>
              </a:rPr>
              <a:t>attracts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161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 noChangeAspect="1"/>
          </p:cNvGrpSpPr>
          <p:nvPr/>
        </p:nvGrpSpPr>
        <p:grpSpPr bwMode="auto">
          <a:xfrm>
            <a:off x="1258888" y="1198563"/>
            <a:ext cx="1865312" cy="5302250"/>
            <a:chOff x="1098" y="755"/>
            <a:chExt cx="1170" cy="3325"/>
          </a:xfrm>
        </p:grpSpPr>
        <p:sp>
          <p:nvSpPr>
            <p:cNvPr id="5208" name="Rectangle 3"/>
            <p:cNvSpPr>
              <a:spLocks noChangeAspect="1" noChangeArrowheads="1"/>
            </p:cNvSpPr>
            <p:nvPr/>
          </p:nvSpPr>
          <p:spPr bwMode="auto">
            <a:xfrm>
              <a:off x="1683" y="755"/>
              <a:ext cx="585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209" name="Rectangle 4"/>
            <p:cNvSpPr>
              <a:spLocks noChangeAspect="1" noChangeArrowheads="1"/>
            </p:cNvSpPr>
            <p:nvPr/>
          </p:nvSpPr>
          <p:spPr bwMode="auto">
            <a:xfrm>
              <a:off x="1098" y="755"/>
              <a:ext cx="585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210" name="Rectangle 5"/>
            <p:cNvSpPr>
              <a:spLocks noChangeAspect="1" noChangeArrowheads="1"/>
            </p:cNvSpPr>
            <p:nvPr/>
          </p:nvSpPr>
          <p:spPr bwMode="auto">
            <a:xfrm>
              <a:off x="1683" y="3415"/>
              <a:ext cx="585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211" name="Rectangle 6"/>
            <p:cNvSpPr>
              <a:spLocks noChangeAspect="1" noChangeArrowheads="1"/>
            </p:cNvSpPr>
            <p:nvPr/>
          </p:nvSpPr>
          <p:spPr bwMode="auto">
            <a:xfrm>
              <a:off x="1098" y="3415"/>
              <a:ext cx="585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212" name="Rectangle 7"/>
            <p:cNvSpPr>
              <a:spLocks noChangeAspect="1" noChangeArrowheads="1"/>
            </p:cNvSpPr>
            <p:nvPr/>
          </p:nvSpPr>
          <p:spPr bwMode="auto">
            <a:xfrm>
              <a:off x="1683" y="2750"/>
              <a:ext cx="585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213" name="Rectangle 8"/>
            <p:cNvSpPr>
              <a:spLocks noChangeAspect="1" noChangeArrowheads="1"/>
            </p:cNvSpPr>
            <p:nvPr/>
          </p:nvSpPr>
          <p:spPr bwMode="auto">
            <a:xfrm>
              <a:off x="1098" y="2750"/>
              <a:ext cx="585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214" name="Rectangle 9"/>
            <p:cNvSpPr>
              <a:spLocks noChangeAspect="1" noChangeArrowheads="1"/>
            </p:cNvSpPr>
            <p:nvPr/>
          </p:nvSpPr>
          <p:spPr bwMode="auto">
            <a:xfrm>
              <a:off x="1683" y="2085"/>
              <a:ext cx="585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215" name="Rectangle 10"/>
            <p:cNvSpPr>
              <a:spLocks noChangeAspect="1" noChangeArrowheads="1"/>
            </p:cNvSpPr>
            <p:nvPr/>
          </p:nvSpPr>
          <p:spPr bwMode="auto">
            <a:xfrm>
              <a:off x="1098" y="2085"/>
              <a:ext cx="585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216" name="Rectangle 11"/>
            <p:cNvSpPr>
              <a:spLocks noChangeAspect="1" noChangeArrowheads="1"/>
            </p:cNvSpPr>
            <p:nvPr/>
          </p:nvSpPr>
          <p:spPr bwMode="auto">
            <a:xfrm>
              <a:off x="1683" y="1420"/>
              <a:ext cx="585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217" name="Rectangle 12"/>
            <p:cNvSpPr>
              <a:spLocks noChangeAspect="1" noChangeArrowheads="1"/>
            </p:cNvSpPr>
            <p:nvPr/>
          </p:nvSpPr>
          <p:spPr bwMode="auto">
            <a:xfrm>
              <a:off x="1098" y="1420"/>
              <a:ext cx="585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218" name="Line 13"/>
            <p:cNvSpPr>
              <a:spLocks noChangeAspect="1" noChangeShapeType="1"/>
            </p:cNvSpPr>
            <p:nvPr/>
          </p:nvSpPr>
          <p:spPr bwMode="auto">
            <a:xfrm>
              <a:off x="1098" y="755"/>
              <a:ext cx="117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9" name="Line 14"/>
            <p:cNvSpPr>
              <a:spLocks noChangeAspect="1" noChangeShapeType="1"/>
            </p:cNvSpPr>
            <p:nvPr/>
          </p:nvSpPr>
          <p:spPr bwMode="auto">
            <a:xfrm>
              <a:off x="1098" y="2085"/>
              <a:ext cx="1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0" name="Line 15"/>
            <p:cNvSpPr>
              <a:spLocks noChangeAspect="1" noChangeShapeType="1"/>
            </p:cNvSpPr>
            <p:nvPr/>
          </p:nvSpPr>
          <p:spPr bwMode="auto">
            <a:xfrm>
              <a:off x="1098" y="2750"/>
              <a:ext cx="1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1" name="Line 16"/>
            <p:cNvSpPr>
              <a:spLocks noChangeAspect="1" noChangeShapeType="1"/>
            </p:cNvSpPr>
            <p:nvPr/>
          </p:nvSpPr>
          <p:spPr bwMode="auto">
            <a:xfrm>
              <a:off x="1098" y="3415"/>
              <a:ext cx="1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" name="Line 17"/>
            <p:cNvSpPr>
              <a:spLocks noChangeAspect="1" noChangeShapeType="1"/>
            </p:cNvSpPr>
            <p:nvPr/>
          </p:nvSpPr>
          <p:spPr bwMode="auto">
            <a:xfrm>
              <a:off x="1098" y="4080"/>
              <a:ext cx="117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" name="Line 18"/>
            <p:cNvSpPr>
              <a:spLocks noChangeAspect="1" noChangeShapeType="1"/>
            </p:cNvSpPr>
            <p:nvPr/>
          </p:nvSpPr>
          <p:spPr bwMode="auto">
            <a:xfrm>
              <a:off x="1098" y="755"/>
              <a:ext cx="0" cy="332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" name="Line 19"/>
            <p:cNvSpPr>
              <a:spLocks noChangeAspect="1" noChangeShapeType="1"/>
            </p:cNvSpPr>
            <p:nvPr/>
          </p:nvSpPr>
          <p:spPr bwMode="auto">
            <a:xfrm>
              <a:off x="1683" y="755"/>
              <a:ext cx="0" cy="3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" name="Line 20"/>
            <p:cNvSpPr>
              <a:spLocks noChangeAspect="1" noChangeShapeType="1"/>
            </p:cNvSpPr>
            <p:nvPr/>
          </p:nvSpPr>
          <p:spPr bwMode="auto">
            <a:xfrm>
              <a:off x="2268" y="755"/>
              <a:ext cx="0" cy="332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" name="Line 21"/>
            <p:cNvSpPr>
              <a:spLocks noChangeAspect="1" noChangeShapeType="1"/>
            </p:cNvSpPr>
            <p:nvPr/>
          </p:nvSpPr>
          <p:spPr bwMode="auto">
            <a:xfrm>
              <a:off x="1098" y="1420"/>
              <a:ext cx="1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3" name="Group 22"/>
          <p:cNvGrpSpPr>
            <a:grpSpLocks/>
          </p:cNvGrpSpPr>
          <p:nvPr/>
        </p:nvGrpSpPr>
        <p:grpSpPr bwMode="auto">
          <a:xfrm>
            <a:off x="3690938" y="1203325"/>
            <a:ext cx="4602162" cy="5302250"/>
            <a:chOff x="2630" y="758"/>
            <a:chExt cx="2899" cy="3253"/>
          </a:xfrm>
        </p:grpSpPr>
        <p:sp>
          <p:nvSpPr>
            <p:cNvPr id="5171" name="Rectangle 23"/>
            <p:cNvSpPr>
              <a:spLocks noChangeArrowheads="1"/>
            </p:cNvSpPr>
            <p:nvPr/>
          </p:nvSpPr>
          <p:spPr bwMode="auto">
            <a:xfrm>
              <a:off x="4949" y="758"/>
              <a:ext cx="580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72" name="Rectangle 24"/>
            <p:cNvSpPr>
              <a:spLocks noChangeArrowheads="1"/>
            </p:cNvSpPr>
            <p:nvPr/>
          </p:nvSpPr>
          <p:spPr bwMode="auto">
            <a:xfrm>
              <a:off x="4369" y="758"/>
              <a:ext cx="580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73" name="Rectangle 25"/>
            <p:cNvSpPr>
              <a:spLocks noChangeArrowheads="1"/>
            </p:cNvSpPr>
            <p:nvPr/>
          </p:nvSpPr>
          <p:spPr bwMode="auto">
            <a:xfrm>
              <a:off x="3790" y="758"/>
              <a:ext cx="579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74" name="Rectangle 26"/>
            <p:cNvSpPr>
              <a:spLocks noChangeArrowheads="1"/>
            </p:cNvSpPr>
            <p:nvPr/>
          </p:nvSpPr>
          <p:spPr bwMode="auto">
            <a:xfrm>
              <a:off x="3210" y="758"/>
              <a:ext cx="580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75" name="Rectangle 27"/>
            <p:cNvSpPr>
              <a:spLocks noChangeArrowheads="1"/>
            </p:cNvSpPr>
            <p:nvPr/>
          </p:nvSpPr>
          <p:spPr bwMode="auto">
            <a:xfrm>
              <a:off x="2630" y="758"/>
              <a:ext cx="580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76" name="Rectangle 28"/>
            <p:cNvSpPr>
              <a:spLocks noChangeArrowheads="1"/>
            </p:cNvSpPr>
            <p:nvPr/>
          </p:nvSpPr>
          <p:spPr bwMode="auto">
            <a:xfrm>
              <a:off x="4949" y="3368"/>
              <a:ext cx="580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77" name="Rectangle 29"/>
            <p:cNvSpPr>
              <a:spLocks noChangeArrowheads="1"/>
            </p:cNvSpPr>
            <p:nvPr/>
          </p:nvSpPr>
          <p:spPr bwMode="auto">
            <a:xfrm>
              <a:off x="4369" y="3368"/>
              <a:ext cx="580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78" name="Rectangle 30"/>
            <p:cNvSpPr>
              <a:spLocks noChangeArrowheads="1"/>
            </p:cNvSpPr>
            <p:nvPr/>
          </p:nvSpPr>
          <p:spPr bwMode="auto">
            <a:xfrm>
              <a:off x="3790" y="3368"/>
              <a:ext cx="579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79" name="Rectangle 31"/>
            <p:cNvSpPr>
              <a:spLocks noChangeArrowheads="1"/>
            </p:cNvSpPr>
            <p:nvPr/>
          </p:nvSpPr>
          <p:spPr bwMode="auto">
            <a:xfrm>
              <a:off x="3210" y="3368"/>
              <a:ext cx="580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80" name="Rectangle 32"/>
            <p:cNvSpPr>
              <a:spLocks noChangeArrowheads="1"/>
            </p:cNvSpPr>
            <p:nvPr/>
          </p:nvSpPr>
          <p:spPr bwMode="auto">
            <a:xfrm>
              <a:off x="2630" y="3368"/>
              <a:ext cx="580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81" name="Rectangle 33"/>
            <p:cNvSpPr>
              <a:spLocks noChangeArrowheads="1"/>
            </p:cNvSpPr>
            <p:nvPr/>
          </p:nvSpPr>
          <p:spPr bwMode="auto">
            <a:xfrm>
              <a:off x="4949" y="2728"/>
              <a:ext cx="58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82" name="Rectangle 34"/>
            <p:cNvSpPr>
              <a:spLocks noChangeArrowheads="1"/>
            </p:cNvSpPr>
            <p:nvPr/>
          </p:nvSpPr>
          <p:spPr bwMode="auto">
            <a:xfrm>
              <a:off x="4369" y="2728"/>
              <a:ext cx="58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83" name="Rectangle 35"/>
            <p:cNvSpPr>
              <a:spLocks noChangeArrowheads="1"/>
            </p:cNvSpPr>
            <p:nvPr/>
          </p:nvSpPr>
          <p:spPr bwMode="auto">
            <a:xfrm>
              <a:off x="3790" y="2728"/>
              <a:ext cx="579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84" name="Rectangle 36"/>
            <p:cNvSpPr>
              <a:spLocks noChangeArrowheads="1"/>
            </p:cNvSpPr>
            <p:nvPr/>
          </p:nvSpPr>
          <p:spPr bwMode="auto">
            <a:xfrm>
              <a:off x="3210" y="2728"/>
              <a:ext cx="58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85" name="Rectangle 37"/>
            <p:cNvSpPr>
              <a:spLocks noChangeArrowheads="1"/>
            </p:cNvSpPr>
            <p:nvPr/>
          </p:nvSpPr>
          <p:spPr bwMode="auto">
            <a:xfrm>
              <a:off x="2630" y="2728"/>
              <a:ext cx="58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86" name="Rectangle 38"/>
            <p:cNvSpPr>
              <a:spLocks noChangeArrowheads="1"/>
            </p:cNvSpPr>
            <p:nvPr/>
          </p:nvSpPr>
          <p:spPr bwMode="auto">
            <a:xfrm>
              <a:off x="4949" y="2075"/>
              <a:ext cx="580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87" name="Rectangle 39"/>
            <p:cNvSpPr>
              <a:spLocks noChangeArrowheads="1"/>
            </p:cNvSpPr>
            <p:nvPr/>
          </p:nvSpPr>
          <p:spPr bwMode="auto">
            <a:xfrm>
              <a:off x="4369" y="2075"/>
              <a:ext cx="580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88" name="Rectangle 40"/>
            <p:cNvSpPr>
              <a:spLocks noChangeArrowheads="1"/>
            </p:cNvSpPr>
            <p:nvPr/>
          </p:nvSpPr>
          <p:spPr bwMode="auto">
            <a:xfrm>
              <a:off x="3790" y="2075"/>
              <a:ext cx="579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89" name="Rectangle 41"/>
            <p:cNvSpPr>
              <a:spLocks noChangeArrowheads="1"/>
            </p:cNvSpPr>
            <p:nvPr/>
          </p:nvSpPr>
          <p:spPr bwMode="auto">
            <a:xfrm>
              <a:off x="3210" y="2075"/>
              <a:ext cx="580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90" name="Rectangle 42"/>
            <p:cNvSpPr>
              <a:spLocks noChangeArrowheads="1"/>
            </p:cNvSpPr>
            <p:nvPr/>
          </p:nvSpPr>
          <p:spPr bwMode="auto">
            <a:xfrm>
              <a:off x="2630" y="2075"/>
              <a:ext cx="580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91" name="Rectangle 43"/>
            <p:cNvSpPr>
              <a:spLocks noChangeArrowheads="1"/>
            </p:cNvSpPr>
            <p:nvPr/>
          </p:nvSpPr>
          <p:spPr bwMode="auto">
            <a:xfrm>
              <a:off x="4949" y="1414"/>
              <a:ext cx="580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92" name="Rectangle 44"/>
            <p:cNvSpPr>
              <a:spLocks noChangeArrowheads="1"/>
            </p:cNvSpPr>
            <p:nvPr/>
          </p:nvSpPr>
          <p:spPr bwMode="auto">
            <a:xfrm>
              <a:off x="4369" y="1414"/>
              <a:ext cx="580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93" name="Rectangle 45"/>
            <p:cNvSpPr>
              <a:spLocks noChangeArrowheads="1"/>
            </p:cNvSpPr>
            <p:nvPr/>
          </p:nvSpPr>
          <p:spPr bwMode="auto">
            <a:xfrm>
              <a:off x="3790" y="1414"/>
              <a:ext cx="579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94" name="Rectangle 46"/>
            <p:cNvSpPr>
              <a:spLocks noChangeArrowheads="1"/>
            </p:cNvSpPr>
            <p:nvPr/>
          </p:nvSpPr>
          <p:spPr bwMode="auto">
            <a:xfrm>
              <a:off x="3210" y="1414"/>
              <a:ext cx="580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95" name="Rectangle 47"/>
            <p:cNvSpPr>
              <a:spLocks noChangeArrowheads="1"/>
            </p:cNvSpPr>
            <p:nvPr/>
          </p:nvSpPr>
          <p:spPr bwMode="auto">
            <a:xfrm>
              <a:off x="2630" y="1414"/>
              <a:ext cx="580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2800"/>
            </a:p>
          </p:txBody>
        </p:sp>
        <p:sp>
          <p:nvSpPr>
            <p:cNvPr id="5196" name="Line 48"/>
            <p:cNvSpPr>
              <a:spLocks noChangeShapeType="1"/>
            </p:cNvSpPr>
            <p:nvPr/>
          </p:nvSpPr>
          <p:spPr bwMode="auto">
            <a:xfrm>
              <a:off x="2630" y="758"/>
              <a:ext cx="2899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7" name="Line 49"/>
            <p:cNvSpPr>
              <a:spLocks noChangeShapeType="1"/>
            </p:cNvSpPr>
            <p:nvPr/>
          </p:nvSpPr>
          <p:spPr bwMode="auto">
            <a:xfrm>
              <a:off x="2630" y="2075"/>
              <a:ext cx="28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8" name="Line 50"/>
            <p:cNvSpPr>
              <a:spLocks noChangeShapeType="1"/>
            </p:cNvSpPr>
            <p:nvPr/>
          </p:nvSpPr>
          <p:spPr bwMode="auto">
            <a:xfrm>
              <a:off x="2630" y="2728"/>
              <a:ext cx="28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9" name="Line 51"/>
            <p:cNvSpPr>
              <a:spLocks noChangeShapeType="1"/>
            </p:cNvSpPr>
            <p:nvPr/>
          </p:nvSpPr>
          <p:spPr bwMode="auto">
            <a:xfrm>
              <a:off x="2630" y="3368"/>
              <a:ext cx="28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0" name="Line 52"/>
            <p:cNvSpPr>
              <a:spLocks noChangeShapeType="1"/>
            </p:cNvSpPr>
            <p:nvPr/>
          </p:nvSpPr>
          <p:spPr bwMode="auto">
            <a:xfrm>
              <a:off x="2630" y="4011"/>
              <a:ext cx="2899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1" name="Line 53"/>
            <p:cNvSpPr>
              <a:spLocks noChangeShapeType="1"/>
            </p:cNvSpPr>
            <p:nvPr/>
          </p:nvSpPr>
          <p:spPr bwMode="auto">
            <a:xfrm>
              <a:off x="2630" y="758"/>
              <a:ext cx="0" cy="325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" name="Line 54"/>
            <p:cNvSpPr>
              <a:spLocks noChangeShapeType="1"/>
            </p:cNvSpPr>
            <p:nvPr/>
          </p:nvSpPr>
          <p:spPr bwMode="auto">
            <a:xfrm>
              <a:off x="3210" y="758"/>
              <a:ext cx="0" cy="32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3" name="Line 55"/>
            <p:cNvSpPr>
              <a:spLocks noChangeShapeType="1"/>
            </p:cNvSpPr>
            <p:nvPr/>
          </p:nvSpPr>
          <p:spPr bwMode="auto">
            <a:xfrm>
              <a:off x="3790" y="758"/>
              <a:ext cx="0" cy="32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4" name="Line 56"/>
            <p:cNvSpPr>
              <a:spLocks noChangeShapeType="1"/>
            </p:cNvSpPr>
            <p:nvPr/>
          </p:nvSpPr>
          <p:spPr bwMode="auto">
            <a:xfrm>
              <a:off x="4369" y="758"/>
              <a:ext cx="0" cy="32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5" name="Line 57"/>
            <p:cNvSpPr>
              <a:spLocks noChangeShapeType="1"/>
            </p:cNvSpPr>
            <p:nvPr/>
          </p:nvSpPr>
          <p:spPr bwMode="auto">
            <a:xfrm>
              <a:off x="4949" y="758"/>
              <a:ext cx="0" cy="32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6" name="Line 58"/>
            <p:cNvSpPr>
              <a:spLocks noChangeShapeType="1"/>
            </p:cNvSpPr>
            <p:nvPr/>
          </p:nvSpPr>
          <p:spPr bwMode="auto">
            <a:xfrm>
              <a:off x="5529" y="758"/>
              <a:ext cx="0" cy="325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7" name="Line 59"/>
            <p:cNvSpPr>
              <a:spLocks noChangeShapeType="1"/>
            </p:cNvSpPr>
            <p:nvPr/>
          </p:nvSpPr>
          <p:spPr bwMode="auto">
            <a:xfrm>
              <a:off x="2630" y="1414"/>
              <a:ext cx="28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4" name="Rectangle 60"/>
          <p:cNvSpPr>
            <a:spLocks noGrp="1" noChangeArrowheads="1"/>
          </p:cNvSpPr>
          <p:nvPr>
            <p:ph type="title"/>
          </p:nvPr>
        </p:nvSpPr>
        <p:spPr>
          <a:xfrm>
            <a:off x="457200" y="-349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Atomic Radii of Representative Elements (nm)</a:t>
            </a:r>
          </a:p>
        </p:txBody>
      </p:sp>
      <p:sp>
        <p:nvSpPr>
          <p:cNvPr id="5125" name="Oval 63"/>
          <p:cNvSpPr>
            <a:spLocks noChangeAspect="1" noChangeArrowheads="1"/>
          </p:cNvSpPr>
          <p:nvPr/>
        </p:nvSpPr>
        <p:spPr bwMode="auto">
          <a:xfrm>
            <a:off x="1497013" y="1390650"/>
            <a:ext cx="466725" cy="466725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Li</a:t>
            </a:r>
          </a:p>
        </p:txBody>
      </p:sp>
      <p:sp>
        <p:nvSpPr>
          <p:cNvPr id="5126" name="Oval 64"/>
          <p:cNvSpPr>
            <a:spLocks noChangeAspect="1" noChangeArrowheads="1"/>
          </p:cNvSpPr>
          <p:nvPr/>
        </p:nvSpPr>
        <p:spPr bwMode="auto">
          <a:xfrm>
            <a:off x="1463675" y="2466975"/>
            <a:ext cx="566738" cy="566738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Na</a:t>
            </a:r>
          </a:p>
        </p:txBody>
      </p:sp>
      <p:sp>
        <p:nvSpPr>
          <p:cNvPr id="5127" name="Oval 65"/>
          <p:cNvSpPr>
            <a:spLocks noChangeAspect="1" noChangeArrowheads="1"/>
          </p:cNvSpPr>
          <p:nvPr/>
        </p:nvSpPr>
        <p:spPr bwMode="auto">
          <a:xfrm>
            <a:off x="1344613" y="3352800"/>
            <a:ext cx="703262" cy="703263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5128" name="Oval 66"/>
          <p:cNvSpPr>
            <a:spLocks noChangeAspect="1" noChangeArrowheads="1"/>
          </p:cNvSpPr>
          <p:nvPr/>
        </p:nvSpPr>
        <p:spPr bwMode="auto">
          <a:xfrm>
            <a:off x="1344613" y="4408488"/>
            <a:ext cx="739775" cy="739775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Rb</a:t>
            </a:r>
          </a:p>
        </p:txBody>
      </p:sp>
      <p:sp>
        <p:nvSpPr>
          <p:cNvPr id="5129" name="Oval 67"/>
          <p:cNvSpPr>
            <a:spLocks noChangeAspect="1" noChangeArrowheads="1"/>
          </p:cNvSpPr>
          <p:nvPr/>
        </p:nvSpPr>
        <p:spPr bwMode="auto">
          <a:xfrm>
            <a:off x="1344613" y="5453063"/>
            <a:ext cx="795337" cy="795337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Cs</a:t>
            </a:r>
          </a:p>
        </p:txBody>
      </p:sp>
      <p:sp>
        <p:nvSpPr>
          <p:cNvPr id="5130" name="Oval 68"/>
          <p:cNvSpPr>
            <a:spLocks noChangeAspect="1" noChangeArrowheads="1"/>
          </p:cNvSpPr>
          <p:nvPr/>
        </p:nvSpPr>
        <p:spPr bwMode="auto">
          <a:xfrm>
            <a:off x="7634288" y="2703513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5131" name="Oval 69"/>
          <p:cNvSpPr>
            <a:spLocks noChangeAspect="1" noChangeArrowheads="1"/>
          </p:cNvSpPr>
          <p:nvPr/>
        </p:nvSpPr>
        <p:spPr bwMode="auto">
          <a:xfrm>
            <a:off x="6731000" y="2703513"/>
            <a:ext cx="320675" cy="3206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132" name="Oval 70"/>
          <p:cNvSpPr>
            <a:spLocks noChangeArrowheads="1"/>
          </p:cNvSpPr>
          <p:nvPr/>
        </p:nvSpPr>
        <p:spPr bwMode="auto">
          <a:xfrm>
            <a:off x="5822950" y="2670175"/>
            <a:ext cx="304800" cy="33813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133" name="Oval 71"/>
          <p:cNvSpPr>
            <a:spLocks noChangeAspect="1" noChangeArrowheads="1"/>
          </p:cNvSpPr>
          <p:nvPr/>
        </p:nvSpPr>
        <p:spPr bwMode="auto">
          <a:xfrm>
            <a:off x="4879975" y="2651125"/>
            <a:ext cx="357188" cy="357188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292929"/>
                </a:solidFill>
              </a:rPr>
              <a:t>Si</a:t>
            </a:r>
          </a:p>
        </p:txBody>
      </p:sp>
      <p:sp>
        <p:nvSpPr>
          <p:cNvPr id="5134" name="Oval 72"/>
          <p:cNvSpPr>
            <a:spLocks noChangeAspect="1" noChangeArrowheads="1"/>
          </p:cNvSpPr>
          <p:nvPr/>
        </p:nvSpPr>
        <p:spPr bwMode="auto">
          <a:xfrm>
            <a:off x="3935413" y="2563813"/>
            <a:ext cx="438150" cy="43815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5135" name="Oval 73"/>
          <p:cNvSpPr>
            <a:spLocks noChangeArrowheads="1"/>
          </p:cNvSpPr>
          <p:nvPr/>
        </p:nvSpPr>
        <p:spPr bwMode="auto">
          <a:xfrm>
            <a:off x="7634288" y="3581400"/>
            <a:ext cx="304800" cy="3476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Br</a:t>
            </a:r>
          </a:p>
        </p:txBody>
      </p:sp>
      <p:sp>
        <p:nvSpPr>
          <p:cNvPr id="5136" name="Oval 74"/>
          <p:cNvSpPr>
            <a:spLocks noChangeAspect="1" noChangeArrowheads="1"/>
          </p:cNvSpPr>
          <p:nvPr/>
        </p:nvSpPr>
        <p:spPr bwMode="auto">
          <a:xfrm>
            <a:off x="6731000" y="3581400"/>
            <a:ext cx="357188" cy="3571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Se</a:t>
            </a:r>
          </a:p>
        </p:txBody>
      </p:sp>
      <p:sp>
        <p:nvSpPr>
          <p:cNvPr id="5137" name="Oval 75"/>
          <p:cNvSpPr>
            <a:spLocks noChangeAspect="1" noChangeArrowheads="1"/>
          </p:cNvSpPr>
          <p:nvPr/>
        </p:nvSpPr>
        <p:spPr bwMode="auto">
          <a:xfrm>
            <a:off x="5822950" y="3581400"/>
            <a:ext cx="365125" cy="365125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292929"/>
                </a:solidFill>
              </a:rPr>
              <a:t>As</a:t>
            </a:r>
          </a:p>
        </p:txBody>
      </p:sp>
      <p:sp>
        <p:nvSpPr>
          <p:cNvPr id="5138" name="Oval 76"/>
          <p:cNvSpPr>
            <a:spLocks noChangeAspect="1" noChangeArrowheads="1"/>
          </p:cNvSpPr>
          <p:nvPr/>
        </p:nvSpPr>
        <p:spPr bwMode="auto">
          <a:xfrm>
            <a:off x="4886325" y="3581400"/>
            <a:ext cx="374650" cy="374650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292929"/>
                </a:solidFill>
              </a:rPr>
              <a:t>Ge</a:t>
            </a:r>
          </a:p>
        </p:txBody>
      </p:sp>
      <p:sp>
        <p:nvSpPr>
          <p:cNvPr id="5139" name="Oval 77"/>
          <p:cNvSpPr>
            <a:spLocks noChangeAspect="1" noChangeArrowheads="1"/>
          </p:cNvSpPr>
          <p:nvPr/>
        </p:nvSpPr>
        <p:spPr bwMode="auto">
          <a:xfrm>
            <a:off x="4011613" y="3587750"/>
            <a:ext cx="374650" cy="37465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Ga</a:t>
            </a:r>
          </a:p>
        </p:txBody>
      </p:sp>
      <p:sp>
        <p:nvSpPr>
          <p:cNvPr id="5140" name="Oval 78"/>
          <p:cNvSpPr>
            <a:spLocks noChangeAspect="1" noChangeArrowheads="1"/>
          </p:cNvSpPr>
          <p:nvPr/>
        </p:nvSpPr>
        <p:spPr bwMode="auto">
          <a:xfrm>
            <a:off x="7613650" y="4627563"/>
            <a:ext cx="401638" cy="40163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5141" name="Oval 79"/>
          <p:cNvSpPr>
            <a:spLocks noChangeAspect="1" noChangeArrowheads="1"/>
          </p:cNvSpPr>
          <p:nvPr/>
        </p:nvSpPr>
        <p:spPr bwMode="auto">
          <a:xfrm>
            <a:off x="6691313" y="4608513"/>
            <a:ext cx="420687" cy="420687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292929"/>
                </a:solidFill>
              </a:rPr>
              <a:t>Te</a:t>
            </a:r>
          </a:p>
        </p:txBody>
      </p:sp>
      <p:sp>
        <p:nvSpPr>
          <p:cNvPr id="5142" name="Oval 80"/>
          <p:cNvSpPr>
            <a:spLocks noChangeAspect="1" noChangeArrowheads="1"/>
          </p:cNvSpPr>
          <p:nvPr/>
        </p:nvSpPr>
        <p:spPr bwMode="auto">
          <a:xfrm>
            <a:off x="5746750" y="4598988"/>
            <a:ext cx="430213" cy="430212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292929"/>
                </a:solidFill>
              </a:rPr>
              <a:t>Sb</a:t>
            </a:r>
          </a:p>
        </p:txBody>
      </p:sp>
      <p:sp>
        <p:nvSpPr>
          <p:cNvPr id="5143" name="Oval 81"/>
          <p:cNvSpPr>
            <a:spLocks noChangeAspect="1" noChangeArrowheads="1"/>
          </p:cNvSpPr>
          <p:nvPr/>
        </p:nvSpPr>
        <p:spPr bwMode="auto">
          <a:xfrm>
            <a:off x="4803775" y="4598988"/>
            <a:ext cx="430213" cy="430212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Sn</a:t>
            </a:r>
          </a:p>
        </p:txBody>
      </p:sp>
      <p:sp>
        <p:nvSpPr>
          <p:cNvPr id="5144" name="Oval 82"/>
          <p:cNvSpPr>
            <a:spLocks noChangeAspect="1" noChangeArrowheads="1"/>
          </p:cNvSpPr>
          <p:nvPr/>
        </p:nvSpPr>
        <p:spPr bwMode="auto">
          <a:xfrm>
            <a:off x="3935413" y="4572000"/>
            <a:ext cx="493712" cy="493713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5145" name="Oval 83"/>
          <p:cNvSpPr>
            <a:spLocks noChangeAspect="1" noChangeArrowheads="1"/>
          </p:cNvSpPr>
          <p:nvPr/>
        </p:nvSpPr>
        <p:spPr bwMode="auto">
          <a:xfrm>
            <a:off x="3935413" y="5651500"/>
            <a:ext cx="520700" cy="5207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Tl</a:t>
            </a:r>
          </a:p>
        </p:txBody>
      </p:sp>
      <p:sp>
        <p:nvSpPr>
          <p:cNvPr id="5146" name="Oval 84"/>
          <p:cNvSpPr>
            <a:spLocks noChangeAspect="1" noChangeArrowheads="1"/>
          </p:cNvSpPr>
          <p:nvPr/>
        </p:nvSpPr>
        <p:spPr bwMode="auto">
          <a:xfrm>
            <a:off x="4803775" y="5641975"/>
            <a:ext cx="530225" cy="530225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Pb</a:t>
            </a:r>
          </a:p>
        </p:txBody>
      </p:sp>
      <p:sp>
        <p:nvSpPr>
          <p:cNvPr id="5147" name="Oval 85"/>
          <p:cNvSpPr>
            <a:spLocks noChangeAspect="1" noChangeArrowheads="1"/>
          </p:cNvSpPr>
          <p:nvPr/>
        </p:nvSpPr>
        <p:spPr bwMode="auto">
          <a:xfrm>
            <a:off x="5746750" y="5724525"/>
            <a:ext cx="447675" cy="447675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Bi</a:t>
            </a:r>
          </a:p>
        </p:txBody>
      </p:sp>
      <p:sp>
        <p:nvSpPr>
          <p:cNvPr id="5148" name="Oval 86"/>
          <p:cNvSpPr>
            <a:spLocks noChangeAspect="1" noChangeArrowheads="1"/>
          </p:cNvSpPr>
          <p:nvPr/>
        </p:nvSpPr>
        <p:spPr bwMode="auto">
          <a:xfrm>
            <a:off x="2411413" y="2541588"/>
            <a:ext cx="484187" cy="484187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Mg</a:t>
            </a:r>
          </a:p>
        </p:txBody>
      </p:sp>
      <p:sp>
        <p:nvSpPr>
          <p:cNvPr id="5149" name="Oval 87"/>
          <p:cNvSpPr>
            <a:spLocks noChangeAspect="1" noChangeArrowheads="1"/>
          </p:cNvSpPr>
          <p:nvPr/>
        </p:nvSpPr>
        <p:spPr bwMode="auto">
          <a:xfrm>
            <a:off x="2335213" y="3435350"/>
            <a:ext cx="603250" cy="60325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5150" name="Oval 88"/>
          <p:cNvSpPr>
            <a:spLocks noChangeAspect="1" noChangeArrowheads="1"/>
          </p:cNvSpPr>
          <p:nvPr/>
        </p:nvSpPr>
        <p:spPr bwMode="auto">
          <a:xfrm>
            <a:off x="2335213" y="4484688"/>
            <a:ext cx="658812" cy="658812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Sr</a:t>
            </a:r>
          </a:p>
        </p:txBody>
      </p:sp>
      <p:sp>
        <p:nvSpPr>
          <p:cNvPr id="5151" name="Oval 89"/>
          <p:cNvSpPr>
            <a:spLocks noChangeAspect="1" noChangeArrowheads="1"/>
          </p:cNvSpPr>
          <p:nvPr/>
        </p:nvSpPr>
        <p:spPr bwMode="auto">
          <a:xfrm>
            <a:off x="2335213" y="5562600"/>
            <a:ext cx="658812" cy="658813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Ba</a:t>
            </a:r>
          </a:p>
        </p:txBody>
      </p:sp>
      <p:sp>
        <p:nvSpPr>
          <p:cNvPr id="5152" name="Oval 90"/>
          <p:cNvSpPr>
            <a:spLocks noChangeAspect="1" noChangeArrowheads="1"/>
          </p:cNvSpPr>
          <p:nvPr/>
        </p:nvSpPr>
        <p:spPr bwMode="auto">
          <a:xfrm>
            <a:off x="2487613" y="1509713"/>
            <a:ext cx="338137" cy="338137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0000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Be</a:t>
            </a:r>
          </a:p>
        </p:txBody>
      </p:sp>
      <p:sp>
        <p:nvSpPr>
          <p:cNvPr id="5153" name="Oval 91"/>
          <p:cNvSpPr>
            <a:spLocks noChangeAspect="1" noChangeArrowheads="1"/>
          </p:cNvSpPr>
          <p:nvPr/>
        </p:nvSpPr>
        <p:spPr bwMode="auto">
          <a:xfrm>
            <a:off x="7710488" y="1570038"/>
            <a:ext cx="192087" cy="19208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5154" name="Oval 92"/>
          <p:cNvSpPr>
            <a:spLocks noChangeAspect="1" noChangeArrowheads="1"/>
          </p:cNvSpPr>
          <p:nvPr/>
        </p:nvSpPr>
        <p:spPr bwMode="auto">
          <a:xfrm>
            <a:off x="6807200" y="1533525"/>
            <a:ext cx="201613" cy="2016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5155" name="Oval 93"/>
          <p:cNvSpPr>
            <a:spLocks noChangeAspect="1" noChangeArrowheads="1"/>
          </p:cNvSpPr>
          <p:nvPr/>
        </p:nvSpPr>
        <p:spPr bwMode="auto">
          <a:xfrm>
            <a:off x="5899150" y="1533525"/>
            <a:ext cx="209550" cy="2095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5156" name="Oval 94"/>
          <p:cNvSpPr>
            <a:spLocks noChangeAspect="1" noChangeArrowheads="1"/>
          </p:cNvSpPr>
          <p:nvPr/>
        </p:nvSpPr>
        <p:spPr bwMode="auto">
          <a:xfrm>
            <a:off x="4946650" y="1533525"/>
            <a:ext cx="238125" cy="2381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157" name="Oval 95"/>
          <p:cNvSpPr>
            <a:spLocks noChangeAspect="1" noChangeArrowheads="1"/>
          </p:cNvSpPr>
          <p:nvPr/>
        </p:nvSpPr>
        <p:spPr bwMode="auto">
          <a:xfrm>
            <a:off x="4051300" y="1539875"/>
            <a:ext cx="265113" cy="265113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292929"/>
                </a:solidFill>
              </a:rPr>
              <a:t>B</a:t>
            </a:r>
          </a:p>
        </p:txBody>
      </p:sp>
      <p:sp>
        <p:nvSpPr>
          <p:cNvPr id="5158" name="Text Box 96"/>
          <p:cNvSpPr txBox="1">
            <a:spLocks noChangeArrowheads="1"/>
          </p:cNvSpPr>
          <p:nvPr/>
        </p:nvSpPr>
        <p:spPr bwMode="auto">
          <a:xfrm>
            <a:off x="1433513" y="1965325"/>
            <a:ext cx="1500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0.152            0.111</a:t>
            </a:r>
          </a:p>
        </p:txBody>
      </p:sp>
      <p:sp>
        <p:nvSpPr>
          <p:cNvPr id="5159" name="Text Box 97"/>
          <p:cNvSpPr txBox="1">
            <a:spLocks noChangeArrowheads="1"/>
          </p:cNvSpPr>
          <p:nvPr/>
        </p:nvSpPr>
        <p:spPr bwMode="auto">
          <a:xfrm>
            <a:off x="1436688" y="3062288"/>
            <a:ext cx="1500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 0.186            0.160</a:t>
            </a:r>
          </a:p>
        </p:txBody>
      </p:sp>
      <p:sp>
        <p:nvSpPr>
          <p:cNvPr id="5160" name="Text Box 98"/>
          <p:cNvSpPr txBox="1">
            <a:spLocks noChangeArrowheads="1"/>
          </p:cNvSpPr>
          <p:nvPr/>
        </p:nvSpPr>
        <p:spPr bwMode="auto">
          <a:xfrm>
            <a:off x="1436688" y="4102100"/>
            <a:ext cx="1500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 0.231            0.197</a:t>
            </a:r>
          </a:p>
        </p:txBody>
      </p:sp>
      <p:sp>
        <p:nvSpPr>
          <p:cNvPr id="5161" name="Text Box 99"/>
          <p:cNvSpPr txBox="1">
            <a:spLocks noChangeArrowheads="1"/>
          </p:cNvSpPr>
          <p:nvPr/>
        </p:nvSpPr>
        <p:spPr bwMode="auto">
          <a:xfrm>
            <a:off x="1412875" y="5180013"/>
            <a:ext cx="1543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 0.244             0.215</a:t>
            </a:r>
          </a:p>
        </p:txBody>
      </p:sp>
      <p:sp>
        <p:nvSpPr>
          <p:cNvPr id="5162" name="Text Box 100"/>
          <p:cNvSpPr txBox="1">
            <a:spLocks noChangeArrowheads="1"/>
          </p:cNvSpPr>
          <p:nvPr/>
        </p:nvSpPr>
        <p:spPr bwMode="auto">
          <a:xfrm>
            <a:off x="1457325" y="6237288"/>
            <a:ext cx="1457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0.262            0.217</a:t>
            </a:r>
          </a:p>
        </p:txBody>
      </p:sp>
      <p:sp>
        <p:nvSpPr>
          <p:cNvPr id="5163" name="Text Box 101"/>
          <p:cNvSpPr txBox="1">
            <a:spLocks noChangeArrowheads="1"/>
          </p:cNvSpPr>
          <p:nvPr/>
        </p:nvSpPr>
        <p:spPr bwMode="auto">
          <a:xfrm>
            <a:off x="3935413" y="1946275"/>
            <a:ext cx="418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0.088           0.077            0.070             0.066             0.064</a:t>
            </a:r>
          </a:p>
        </p:txBody>
      </p:sp>
      <p:sp>
        <p:nvSpPr>
          <p:cNvPr id="5164" name="Text Box 102"/>
          <p:cNvSpPr txBox="1">
            <a:spLocks noChangeArrowheads="1"/>
          </p:cNvSpPr>
          <p:nvPr/>
        </p:nvSpPr>
        <p:spPr bwMode="auto">
          <a:xfrm>
            <a:off x="3935413" y="3062288"/>
            <a:ext cx="413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0.143           0.117             0.110            0.104            0.099</a:t>
            </a:r>
          </a:p>
        </p:txBody>
      </p:sp>
      <p:sp>
        <p:nvSpPr>
          <p:cNvPr id="5165" name="Text Box 103"/>
          <p:cNvSpPr txBox="1">
            <a:spLocks noChangeArrowheads="1"/>
          </p:cNvSpPr>
          <p:nvPr/>
        </p:nvSpPr>
        <p:spPr bwMode="auto">
          <a:xfrm>
            <a:off x="3913188" y="4102100"/>
            <a:ext cx="418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0.122            0.122             0.121            0.117            0.114</a:t>
            </a:r>
          </a:p>
        </p:txBody>
      </p:sp>
      <p:sp>
        <p:nvSpPr>
          <p:cNvPr id="5166" name="Text Box 104"/>
          <p:cNvSpPr txBox="1">
            <a:spLocks noChangeArrowheads="1"/>
          </p:cNvSpPr>
          <p:nvPr/>
        </p:nvSpPr>
        <p:spPr bwMode="auto">
          <a:xfrm>
            <a:off x="3935413" y="5168900"/>
            <a:ext cx="418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0.162          0.140              0.141            0.137             0.133</a:t>
            </a:r>
          </a:p>
        </p:txBody>
      </p:sp>
      <p:sp>
        <p:nvSpPr>
          <p:cNvPr id="5167" name="Text Box 105"/>
          <p:cNvSpPr txBox="1">
            <a:spLocks noChangeArrowheads="1"/>
          </p:cNvSpPr>
          <p:nvPr/>
        </p:nvSpPr>
        <p:spPr bwMode="auto">
          <a:xfrm>
            <a:off x="3935413" y="6237288"/>
            <a:ext cx="4181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0.171           0.175             0.146             0.140            0.140</a:t>
            </a:r>
          </a:p>
        </p:txBody>
      </p:sp>
      <p:sp>
        <p:nvSpPr>
          <p:cNvPr id="5168" name="Text Box 106"/>
          <p:cNvSpPr txBox="1">
            <a:spLocks noChangeArrowheads="1"/>
          </p:cNvSpPr>
          <p:nvPr/>
        </p:nvSpPr>
        <p:spPr bwMode="auto">
          <a:xfrm>
            <a:off x="1574800" y="933450"/>
            <a:ext cx="6430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1A              2A                          3A              4A              5A              6A              7A</a:t>
            </a:r>
          </a:p>
        </p:txBody>
      </p:sp>
      <p:sp>
        <p:nvSpPr>
          <p:cNvPr id="5169" name="Oval 107"/>
          <p:cNvSpPr>
            <a:spLocks noChangeAspect="1" noChangeArrowheads="1"/>
          </p:cNvSpPr>
          <p:nvPr/>
        </p:nvSpPr>
        <p:spPr bwMode="auto">
          <a:xfrm>
            <a:off x="7602538" y="5614988"/>
            <a:ext cx="420687" cy="420687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292929"/>
                </a:solidFill>
              </a:rPr>
              <a:t>At</a:t>
            </a:r>
          </a:p>
        </p:txBody>
      </p:sp>
      <p:sp>
        <p:nvSpPr>
          <p:cNvPr id="5170" name="Oval 108"/>
          <p:cNvSpPr>
            <a:spLocks noChangeAspect="1" noChangeArrowheads="1"/>
          </p:cNvSpPr>
          <p:nvPr/>
        </p:nvSpPr>
        <p:spPr bwMode="auto">
          <a:xfrm>
            <a:off x="6745288" y="5707063"/>
            <a:ext cx="420687" cy="420687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182F7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Po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844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Trends in Atomic and Ionic Size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2438400"/>
            <a:ext cx="1033463" cy="4114800"/>
            <a:chOff x="240" y="1536"/>
            <a:chExt cx="651" cy="2592"/>
          </a:xfrm>
        </p:grpSpPr>
        <p:sp>
          <p:nvSpPr>
            <p:cNvPr id="6223" name="Text Box 7"/>
            <p:cNvSpPr txBox="1">
              <a:spLocks noChangeArrowheads="1"/>
            </p:cNvSpPr>
            <p:nvPr/>
          </p:nvSpPr>
          <p:spPr bwMode="auto">
            <a:xfrm>
              <a:off x="384" y="2016"/>
              <a:ext cx="3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152</a:t>
              </a:r>
            </a:p>
          </p:txBody>
        </p:sp>
        <p:sp>
          <p:nvSpPr>
            <p:cNvPr id="6224" name="Text Box 8"/>
            <p:cNvSpPr txBox="1">
              <a:spLocks noChangeArrowheads="1"/>
            </p:cNvSpPr>
            <p:nvPr/>
          </p:nvSpPr>
          <p:spPr bwMode="auto">
            <a:xfrm>
              <a:off x="384" y="2976"/>
              <a:ext cx="3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186</a:t>
              </a:r>
            </a:p>
          </p:txBody>
        </p:sp>
        <p:sp>
          <p:nvSpPr>
            <p:cNvPr id="6225" name="Text Box 9"/>
            <p:cNvSpPr txBox="1">
              <a:spLocks noChangeArrowheads="1"/>
            </p:cNvSpPr>
            <p:nvPr/>
          </p:nvSpPr>
          <p:spPr bwMode="auto">
            <a:xfrm>
              <a:off x="418" y="3936"/>
              <a:ext cx="3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227</a:t>
              </a:r>
            </a:p>
          </p:txBody>
        </p:sp>
        <p:sp>
          <p:nvSpPr>
            <p:cNvPr id="6226" name="Oval 10"/>
            <p:cNvSpPr>
              <a:spLocks noChangeAspect="1" noChangeArrowheads="1"/>
            </p:cNvSpPr>
            <p:nvPr/>
          </p:nvSpPr>
          <p:spPr bwMode="auto">
            <a:xfrm>
              <a:off x="336" y="1536"/>
              <a:ext cx="438" cy="43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Li</a:t>
              </a:r>
            </a:p>
          </p:txBody>
        </p:sp>
        <p:sp>
          <p:nvSpPr>
            <p:cNvPr id="6227" name="Oval 11"/>
            <p:cNvSpPr>
              <a:spLocks noChangeAspect="1" noChangeArrowheads="1"/>
            </p:cNvSpPr>
            <p:nvPr/>
          </p:nvSpPr>
          <p:spPr bwMode="auto">
            <a:xfrm>
              <a:off x="288" y="2400"/>
              <a:ext cx="530" cy="530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Na</a:t>
              </a:r>
            </a:p>
          </p:txBody>
        </p:sp>
        <p:sp>
          <p:nvSpPr>
            <p:cNvPr id="6228" name="Oval 12"/>
            <p:cNvSpPr>
              <a:spLocks noChangeAspect="1" noChangeArrowheads="1"/>
            </p:cNvSpPr>
            <p:nvPr/>
          </p:nvSpPr>
          <p:spPr bwMode="auto">
            <a:xfrm>
              <a:off x="240" y="3264"/>
              <a:ext cx="651" cy="651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K</a:t>
              </a:r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2286000" y="2551113"/>
            <a:ext cx="739775" cy="954087"/>
            <a:chOff x="1440" y="1607"/>
            <a:chExt cx="466" cy="601"/>
          </a:xfrm>
        </p:grpSpPr>
        <p:sp>
          <p:nvSpPr>
            <p:cNvPr id="6220" name="Text Box 13"/>
            <p:cNvSpPr txBox="1">
              <a:spLocks noChangeArrowheads="1"/>
            </p:cNvSpPr>
            <p:nvPr/>
          </p:nvSpPr>
          <p:spPr bwMode="auto">
            <a:xfrm>
              <a:off x="1440" y="201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60</a:t>
              </a:r>
            </a:p>
          </p:txBody>
        </p:sp>
        <p:sp>
          <p:nvSpPr>
            <p:cNvPr id="6221" name="Oval 15"/>
            <p:cNvSpPr>
              <a:spLocks noChangeAspect="1" noChangeArrowheads="1"/>
            </p:cNvSpPr>
            <p:nvPr/>
          </p:nvSpPr>
          <p:spPr bwMode="auto">
            <a:xfrm>
              <a:off x="1488" y="1776"/>
              <a:ext cx="173" cy="17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22" name="Text Box 18"/>
            <p:cNvSpPr txBox="1">
              <a:spLocks noChangeArrowheads="1"/>
            </p:cNvSpPr>
            <p:nvPr/>
          </p:nvSpPr>
          <p:spPr bwMode="auto">
            <a:xfrm>
              <a:off x="1622" y="1607"/>
              <a:ext cx="2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Li</a:t>
              </a:r>
              <a:r>
                <a:rPr lang="en-US" altLang="en-US" baseline="30000"/>
                <a:t>+</a:t>
              </a:r>
            </a:p>
          </p:txBody>
        </p: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2438400" y="3810000"/>
            <a:ext cx="914400" cy="990600"/>
            <a:chOff x="1536" y="2400"/>
            <a:chExt cx="576" cy="624"/>
          </a:xfrm>
        </p:grpSpPr>
        <p:sp>
          <p:nvSpPr>
            <p:cNvPr id="6217" name="Oval 16"/>
            <p:cNvSpPr>
              <a:spLocks noChangeAspect="1" noChangeArrowheads="1"/>
            </p:cNvSpPr>
            <p:nvPr/>
          </p:nvSpPr>
          <p:spPr bwMode="auto">
            <a:xfrm>
              <a:off x="1536" y="2544"/>
              <a:ext cx="271" cy="271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600" baseline="30000"/>
            </a:p>
          </p:txBody>
        </p:sp>
        <p:sp>
          <p:nvSpPr>
            <p:cNvPr id="6218" name="Text Box 19"/>
            <p:cNvSpPr txBox="1">
              <a:spLocks noChangeArrowheads="1"/>
            </p:cNvSpPr>
            <p:nvPr/>
          </p:nvSpPr>
          <p:spPr bwMode="auto">
            <a:xfrm>
              <a:off x="1536" y="2832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95</a:t>
              </a:r>
            </a:p>
          </p:txBody>
        </p:sp>
        <p:sp>
          <p:nvSpPr>
            <p:cNvPr id="6219" name="Text Box 21"/>
            <p:cNvSpPr txBox="1">
              <a:spLocks noChangeArrowheads="1"/>
            </p:cNvSpPr>
            <p:nvPr/>
          </p:nvSpPr>
          <p:spPr bwMode="auto">
            <a:xfrm>
              <a:off x="1728" y="240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Na+</a:t>
              </a:r>
            </a:p>
          </p:txBody>
        </p: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2514600" y="5181600"/>
            <a:ext cx="927100" cy="1219200"/>
            <a:chOff x="1584" y="3264"/>
            <a:chExt cx="584" cy="768"/>
          </a:xfrm>
        </p:grpSpPr>
        <p:sp>
          <p:nvSpPr>
            <p:cNvPr id="6214" name="Oval 17"/>
            <p:cNvSpPr>
              <a:spLocks noChangeAspect="1" noChangeArrowheads="1"/>
            </p:cNvSpPr>
            <p:nvPr/>
          </p:nvSpPr>
          <p:spPr bwMode="auto">
            <a:xfrm>
              <a:off x="1584" y="3408"/>
              <a:ext cx="380" cy="380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600" baseline="30000"/>
            </a:p>
          </p:txBody>
        </p:sp>
        <p:sp>
          <p:nvSpPr>
            <p:cNvPr id="6215" name="Text Box 20"/>
            <p:cNvSpPr txBox="1">
              <a:spLocks noChangeArrowheads="1"/>
            </p:cNvSpPr>
            <p:nvPr/>
          </p:nvSpPr>
          <p:spPr bwMode="auto">
            <a:xfrm>
              <a:off x="1618" y="3840"/>
              <a:ext cx="3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133</a:t>
              </a:r>
            </a:p>
          </p:txBody>
        </p:sp>
        <p:sp>
          <p:nvSpPr>
            <p:cNvPr id="6216" name="Text Box 22"/>
            <p:cNvSpPr txBox="1">
              <a:spLocks noChangeArrowheads="1"/>
            </p:cNvSpPr>
            <p:nvPr/>
          </p:nvSpPr>
          <p:spPr bwMode="auto">
            <a:xfrm>
              <a:off x="1872" y="3264"/>
              <a:ext cx="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K+</a:t>
              </a:r>
            </a:p>
          </p:txBody>
        </p:sp>
      </p:grpSp>
      <p:sp>
        <p:nvSpPr>
          <p:cNvPr id="194563" name="Line 3"/>
          <p:cNvSpPr>
            <a:spLocks noChangeShapeType="1"/>
          </p:cNvSpPr>
          <p:nvPr/>
        </p:nvSpPr>
        <p:spPr bwMode="auto">
          <a:xfrm>
            <a:off x="14478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16764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>
            <a:off x="1524000" y="41846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295400" y="3505200"/>
            <a:ext cx="615950" cy="533400"/>
            <a:chOff x="816" y="1344"/>
            <a:chExt cx="388" cy="336"/>
          </a:xfrm>
        </p:grpSpPr>
        <p:sp>
          <p:nvSpPr>
            <p:cNvPr id="6212" name="Freeform 24"/>
            <p:cNvSpPr>
              <a:spLocks/>
            </p:cNvSpPr>
            <p:nvPr/>
          </p:nvSpPr>
          <p:spPr bwMode="auto">
            <a:xfrm>
              <a:off x="816" y="1536"/>
              <a:ext cx="240" cy="144"/>
            </a:xfrm>
            <a:custGeom>
              <a:avLst/>
              <a:gdLst>
                <a:gd name="T0" fmla="*/ 0 w 240"/>
                <a:gd name="T1" fmla="*/ 144 h 144"/>
                <a:gd name="T2" fmla="*/ 119 w 240"/>
                <a:gd name="T3" fmla="*/ 116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144"/>
                  </a:moveTo>
                  <a:lnTo>
                    <a:pt x="119" y="116"/>
                  </a:lnTo>
                  <a:lnTo>
                    <a:pt x="24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Text Box 25"/>
            <p:cNvSpPr txBox="1">
              <a:spLocks noChangeArrowheads="1"/>
            </p:cNvSpPr>
            <p:nvPr/>
          </p:nvSpPr>
          <p:spPr bwMode="auto">
            <a:xfrm>
              <a:off x="1008" y="13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441450" y="4953000"/>
            <a:ext cx="615950" cy="533400"/>
            <a:chOff x="816" y="1344"/>
            <a:chExt cx="388" cy="336"/>
          </a:xfrm>
        </p:grpSpPr>
        <p:sp>
          <p:nvSpPr>
            <p:cNvPr id="6210" name="Freeform 27"/>
            <p:cNvSpPr>
              <a:spLocks/>
            </p:cNvSpPr>
            <p:nvPr/>
          </p:nvSpPr>
          <p:spPr bwMode="auto">
            <a:xfrm>
              <a:off x="816" y="1536"/>
              <a:ext cx="240" cy="144"/>
            </a:xfrm>
            <a:custGeom>
              <a:avLst/>
              <a:gdLst>
                <a:gd name="T0" fmla="*/ 0 w 240"/>
                <a:gd name="T1" fmla="*/ 144 h 144"/>
                <a:gd name="T2" fmla="*/ 119 w 240"/>
                <a:gd name="T3" fmla="*/ 116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144"/>
                  </a:moveTo>
                  <a:lnTo>
                    <a:pt x="119" y="116"/>
                  </a:lnTo>
                  <a:lnTo>
                    <a:pt x="24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Text Box 28"/>
            <p:cNvSpPr txBox="1">
              <a:spLocks noChangeArrowheads="1"/>
            </p:cNvSpPr>
            <p:nvPr/>
          </p:nvSpPr>
          <p:spPr bwMode="auto">
            <a:xfrm>
              <a:off x="1008" y="13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1295400" y="2133600"/>
            <a:ext cx="615950" cy="533400"/>
            <a:chOff x="816" y="1344"/>
            <a:chExt cx="388" cy="336"/>
          </a:xfrm>
        </p:grpSpPr>
        <p:sp>
          <p:nvSpPr>
            <p:cNvPr id="6208" name="Freeform 30"/>
            <p:cNvSpPr>
              <a:spLocks/>
            </p:cNvSpPr>
            <p:nvPr/>
          </p:nvSpPr>
          <p:spPr bwMode="auto">
            <a:xfrm>
              <a:off x="816" y="1536"/>
              <a:ext cx="240" cy="144"/>
            </a:xfrm>
            <a:custGeom>
              <a:avLst/>
              <a:gdLst>
                <a:gd name="T0" fmla="*/ 0 w 240"/>
                <a:gd name="T1" fmla="*/ 144 h 144"/>
                <a:gd name="T2" fmla="*/ 119 w 240"/>
                <a:gd name="T3" fmla="*/ 116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144"/>
                  </a:moveTo>
                  <a:lnTo>
                    <a:pt x="119" y="116"/>
                  </a:lnTo>
                  <a:lnTo>
                    <a:pt x="24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Text Box 31"/>
            <p:cNvSpPr txBox="1">
              <a:spLocks noChangeArrowheads="1"/>
            </p:cNvSpPr>
            <p:nvPr/>
          </p:nvSpPr>
          <p:spPr bwMode="auto">
            <a:xfrm>
              <a:off x="1008" y="13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e</a:t>
              </a:r>
            </a:p>
          </p:txBody>
        </p:sp>
      </p:grpSp>
      <p:sp>
        <p:nvSpPr>
          <p:cNvPr id="194598" name="Line 38"/>
          <p:cNvSpPr>
            <a:spLocks noChangeShapeType="1"/>
          </p:cNvSpPr>
          <p:nvPr/>
        </p:nvSpPr>
        <p:spPr bwMode="auto">
          <a:xfrm>
            <a:off x="69342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9" name="Line 39"/>
          <p:cNvSpPr>
            <a:spLocks noChangeShapeType="1"/>
          </p:cNvSpPr>
          <p:nvPr/>
        </p:nvSpPr>
        <p:spPr bwMode="auto">
          <a:xfrm>
            <a:off x="7010400" y="4191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0" name="Line 40"/>
          <p:cNvSpPr>
            <a:spLocks noChangeShapeType="1"/>
          </p:cNvSpPr>
          <p:nvPr/>
        </p:nvSpPr>
        <p:spPr bwMode="auto">
          <a:xfrm>
            <a:off x="70104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4"/>
          <p:cNvGrpSpPr>
            <a:grpSpLocks/>
          </p:cNvGrpSpPr>
          <p:nvPr/>
        </p:nvGrpSpPr>
        <p:grpSpPr bwMode="auto">
          <a:xfrm>
            <a:off x="7835900" y="2578100"/>
            <a:ext cx="622300" cy="1003300"/>
            <a:chOff x="4936" y="1624"/>
            <a:chExt cx="392" cy="632"/>
          </a:xfrm>
        </p:grpSpPr>
        <p:sp>
          <p:nvSpPr>
            <p:cNvPr id="6206" name="Oval 36"/>
            <p:cNvSpPr>
              <a:spLocks noChangeAspect="1" noChangeArrowheads="1"/>
            </p:cNvSpPr>
            <p:nvPr/>
          </p:nvSpPr>
          <p:spPr bwMode="auto">
            <a:xfrm>
              <a:off x="4936" y="1624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D8BD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F</a:t>
              </a:r>
              <a:r>
                <a:rPr lang="en-US" altLang="en-US" baseline="30000"/>
                <a:t>-</a:t>
              </a:r>
            </a:p>
          </p:txBody>
        </p:sp>
        <p:sp>
          <p:nvSpPr>
            <p:cNvPr id="6207" name="Text Box 41"/>
            <p:cNvSpPr txBox="1">
              <a:spLocks noChangeArrowheads="1"/>
            </p:cNvSpPr>
            <p:nvPr/>
          </p:nvSpPr>
          <p:spPr bwMode="auto">
            <a:xfrm>
              <a:off x="4944" y="2064"/>
              <a:ext cx="3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136</a:t>
              </a:r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7940675" y="3825875"/>
            <a:ext cx="822325" cy="1203325"/>
            <a:chOff x="5002" y="2410"/>
            <a:chExt cx="518" cy="758"/>
          </a:xfrm>
        </p:grpSpPr>
        <p:sp>
          <p:nvSpPr>
            <p:cNvPr id="6204" name="Oval 37"/>
            <p:cNvSpPr>
              <a:spLocks noChangeAspect="1" noChangeArrowheads="1"/>
            </p:cNvSpPr>
            <p:nvPr/>
          </p:nvSpPr>
          <p:spPr bwMode="auto">
            <a:xfrm>
              <a:off x="5002" y="2410"/>
              <a:ext cx="518" cy="51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D8BD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Cl</a:t>
              </a:r>
              <a:r>
                <a:rPr lang="en-US" altLang="en-US" baseline="30000"/>
                <a:t>-</a:t>
              </a:r>
            </a:p>
          </p:txBody>
        </p:sp>
        <p:sp>
          <p:nvSpPr>
            <p:cNvPr id="6205" name="Text Box 42"/>
            <p:cNvSpPr txBox="1">
              <a:spLocks noChangeArrowheads="1"/>
            </p:cNvSpPr>
            <p:nvPr/>
          </p:nvSpPr>
          <p:spPr bwMode="auto">
            <a:xfrm>
              <a:off x="5088" y="2976"/>
              <a:ext cx="3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181</a:t>
              </a:r>
            </a:p>
          </p:txBody>
        </p:sp>
      </p:grpSp>
      <p:grpSp>
        <p:nvGrpSpPr>
          <p:cNvPr id="11" name="Group 86"/>
          <p:cNvGrpSpPr>
            <a:grpSpLocks/>
          </p:cNvGrpSpPr>
          <p:nvPr/>
        </p:nvGrpSpPr>
        <p:grpSpPr bwMode="auto">
          <a:xfrm>
            <a:off x="7951788" y="5208588"/>
            <a:ext cx="887412" cy="1268412"/>
            <a:chOff x="5009" y="3281"/>
            <a:chExt cx="559" cy="799"/>
          </a:xfrm>
        </p:grpSpPr>
        <p:sp>
          <p:nvSpPr>
            <p:cNvPr id="6202" name="Oval 35"/>
            <p:cNvSpPr>
              <a:spLocks noChangeAspect="1" noChangeArrowheads="1"/>
            </p:cNvSpPr>
            <p:nvPr/>
          </p:nvSpPr>
          <p:spPr bwMode="auto">
            <a:xfrm>
              <a:off x="5009" y="3281"/>
              <a:ext cx="559" cy="55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D8BD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Br</a:t>
              </a:r>
              <a:r>
                <a:rPr lang="en-US" altLang="en-US" baseline="30000"/>
                <a:t>-</a:t>
              </a:r>
            </a:p>
          </p:txBody>
        </p:sp>
        <p:sp>
          <p:nvSpPr>
            <p:cNvPr id="6203" name="Text Box 43"/>
            <p:cNvSpPr txBox="1">
              <a:spLocks noChangeArrowheads="1"/>
            </p:cNvSpPr>
            <p:nvPr/>
          </p:nvSpPr>
          <p:spPr bwMode="auto">
            <a:xfrm>
              <a:off x="5136" y="3888"/>
              <a:ext cx="3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195</a:t>
              </a:r>
            </a:p>
          </p:txBody>
        </p:sp>
      </p:grpSp>
      <p:grpSp>
        <p:nvGrpSpPr>
          <p:cNvPr id="12" name="Group 83"/>
          <p:cNvGrpSpPr>
            <a:grpSpLocks/>
          </p:cNvGrpSpPr>
          <p:nvPr/>
        </p:nvGrpSpPr>
        <p:grpSpPr bwMode="auto">
          <a:xfrm>
            <a:off x="6324600" y="2755900"/>
            <a:ext cx="523875" cy="3568700"/>
            <a:chOff x="3984" y="1736"/>
            <a:chExt cx="330" cy="2248"/>
          </a:xfrm>
        </p:grpSpPr>
        <p:sp>
          <p:nvSpPr>
            <p:cNvPr id="6196" name="Oval 32"/>
            <p:cNvSpPr>
              <a:spLocks noChangeAspect="1" noChangeArrowheads="1"/>
            </p:cNvSpPr>
            <p:nvPr/>
          </p:nvSpPr>
          <p:spPr bwMode="auto">
            <a:xfrm>
              <a:off x="4040" y="1736"/>
              <a:ext cx="184" cy="18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CCFF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F</a:t>
              </a:r>
            </a:p>
          </p:txBody>
        </p:sp>
        <p:sp>
          <p:nvSpPr>
            <p:cNvPr id="6197" name="Oval 33"/>
            <p:cNvSpPr>
              <a:spLocks noChangeAspect="1" noChangeArrowheads="1"/>
            </p:cNvSpPr>
            <p:nvPr/>
          </p:nvSpPr>
          <p:spPr bwMode="auto">
            <a:xfrm>
              <a:off x="4032" y="2502"/>
              <a:ext cx="282" cy="28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CCFF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Cl</a:t>
              </a:r>
            </a:p>
          </p:txBody>
        </p:sp>
        <p:sp>
          <p:nvSpPr>
            <p:cNvPr id="6198" name="Oval 34"/>
            <p:cNvSpPr>
              <a:spLocks noChangeAspect="1" noChangeArrowheads="1"/>
            </p:cNvSpPr>
            <p:nvPr/>
          </p:nvSpPr>
          <p:spPr bwMode="auto">
            <a:xfrm>
              <a:off x="3984" y="3416"/>
              <a:ext cx="328" cy="32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CCFF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Br</a:t>
              </a:r>
            </a:p>
          </p:txBody>
        </p:sp>
        <p:sp>
          <p:nvSpPr>
            <p:cNvPr id="6199" name="Text Box 44"/>
            <p:cNvSpPr txBox="1">
              <a:spLocks noChangeArrowheads="1"/>
            </p:cNvSpPr>
            <p:nvPr/>
          </p:nvSpPr>
          <p:spPr bwMode="auto">
            <a:xfrm>
              <a:off x="3984" y="196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64</a:t>
              </a:r>
            </a:p>
          </p:txBody>
        </p:sp>
        <p:sp>
          <p:nvSpPr>
            <p:cNvPr id="6200" name="Text Box 45"/>
            <p:cNvSpPr txBox="1">
              <a:spLocks noChangeArrowheads="1"/>
            </p:cNvSpPr>
            <p:nvPr/>
          </p:nvSpPr>
          <p:spPr bwMode="auto">
            <a:xfrm>
              <a:off x="4018" y="2832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99</a:t>
              </a:r>
            </a:p>
          </p:txBody>
        </p:sp>
        <p:sp>
          <p:nvSpPr>
            <p:cNvPr id="6201" name="Text Box 46"/>
            <p:cNvSpPr txBox="1">
              <a:spLocks noChangeArrowheads="1"/>
            </p:cNvSpPr>
            <p:nvPr/>
          </p:nvSpPr>
          <p:spPr bwMode="auto">
            <a:xfrm>
              <a:off x="3984" y="3792"/>
              <a:ext cx="3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114</a:t>
              </a:r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5791200" y="2286000"/>
            <a:ext cx="609600" cy="533400"/>
            <a:chOff x="3648" y="1440"/>
            <a:chExt cx="384" cy="336"/>
          </a:xfrm>
        </p:grpSpPr>
        <p:sp>
          <p:nvSpPr>
            <p:cNvPr id="6194" name="Freeform 48"/>
            <p:cNvSpPr>
              <a:spLocks/>
            </p:cNvSpPr>
            <p:nvPr/>
          </p:nvSpPr>
          <p:spPr bwMode="auto">
            <a:xfrm flipH="1">
              <a:off x="3792" y="1632"/>
              <a:ext cx="240" cy="144"/>
            </a:xfrm>
            <a:custGeom>
              <a:avLst/>
              <a:gdLst>
                <a:gd name="T0" fmla="*/ 0 w 240"/>
                <a:gd name="T1" fmla="*/ 144 h 144"/>
                <a:gd name="T2" fmla="*/ 119 w 240"/>
                <a:gd name="T3" fmla="*/ 116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144"/>
                  </a:moveTo>
                  <a:lnTo>
                    <a:pt x="119" y="116"/>
                  </a:lnTo>
                  <a:lnTo>
                    <a:pt x="24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Text Box 49"/>
            <p:cNvSpPr txBox="1">
              <a:spLocks noChangeArrowheads="1"/>
            </p:cNvSpPr>
            <p:nvPr/>
          </p:nvSpPr>
          <p:spPr bwMode="auto">
            <a:xfrm>
              <a:off x="3648" y="144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5791200" y="3505200"/>
            <a:ext cx="609600" cy="533400"/>
            <a:chOff x="3648" y="1440"/>
            <a:chExt cx="384" cy="336"/>
          </a:xfrm>
        </p:grpSpPr>
        <p:sp>
          <p:nvSpPr>
            <p:cNvPr id="6192" name="Freeform 51"/>
            <p:cNvSpPr>
              <a:spLocks/>
            </p:cNvSpPr>
            <p:nvPr/>
          </p:nvSpPr>
          <p:spPr bwMode="auto">
            <a:xfrm flipH="1">
              <a:off x="3792" y="1632"/>
              <a:ext cx="240" cy="144"/>
            </a:xfrm>
            <a:custGeom>
              <a:avLst/>
              <a:gdLst>
                <a:gd name="T0" fmla="*/ 0 w 240"/>
                <a:gd name="T1" fmla="*/ 144 h 144"/>
                <a:gd name="T2" fmla="*/ 119 w 240"/>
                <a:gd name="T3" fmla="*/ 116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144"/>
                  </a:moveTo>
                  <a:lnTo>
                    <a:pt x="119" y="116"/>
                  </a:lnTo>
                  <a:lnTo>
                    <a:pt x="24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Text Box 52"/>
            <p:cNvSpPr txBox="1">
              <a:spLocks noChangeArrowheads="1"/>
            </p:cNvSpPr>
            <p:nvPr/>
          </p:nvSpPr>
          <p:spPr bwMode="auto">
            <a:xfrm>
              <a:off x="3648" y="144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15" name="Group 53"/>
          <p:cNvGrpSpPr>
            <a:grpSpLocks/>
          </p:cNvGrpSpPr>
          <p:nvPr/>
        </p:nvGrpSpPr>
        <p:grpSpPr bwMode="auto">
          <a:xfrm>
            <a:off x="5715000" y="4953000"/>
            <a:ext cx="609600" cy="533400"/>
            <a:chOff x="3648" y="1440"/>
            <a:chExt cx="384" cy="336"/>
          </a:xfrm>
        </p:grpSpPr>
        <p:sp>
          <p:nvSpPr>
            <p:cNvPr id="6190" name="Freeform 54"/>
            <p:cNvSpPr>
              <a:spLocks/>
            </p:cNvSpPr>
            <p:nvPr/>
          </p:nvSpPr>
          <p:spPr bwMode="auto">
            <a:xfrm flipH="1">
              <a:off x="3792" y="1632"/>
              <a:ext cx="240" cy="144"/>
            </a:xfrm>
            <a:custGeom>
              <a:avLst/>
              <a:gdLst>
                <a:gd name="T0" fmla="*/ 0 w 240"/>
                <a:gd name="T1" fmla="*/ 144 h 144"/>
                <a:gd name="T2" fmla="*/ 119 w 240"/>
                <a:gd name="T3" fmla="*/ 116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144"/>
                  </a:moveTo>
                  <a:lnTo>
                    <a:pt x="119" y="116"/>
                  </a:lnTo>
                  <a:lnTo>
                    <a:pt x="24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Text Box 55"/>
            <p:cNvSpPr txBox="1">
              <a:spLocks noChangeArrowheads="1"/>
            </p:cNvSpPr>
            <p:nvPr/>
          </p:nvSpPr>
          <p:spPr bwMode="auto">
            <a:xfrm>
              <a:off x="3648" y="144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e</a:t>
              </a:r>
            </a:p>
          </p:txBody>
        </p:sp>
      </p:grpSp>
      <p:sp>
        <p:nvSpPr>
          <p:cNvPr id="194616" name="Text Box 56"/>
          <p:cNvSpPr txBox="1">
            <a:spLocks noChangeArrowheads="1"/>
          </p:cNvSpPr>
          <p:nvPr/>
        </p:nvSpPr>
        <p:spPr bwMode="auto">
          <a:xfrm>
            <a:off x="2574925" y="12192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Metals</a:t>
            </a:r>
          </a:p>
        </p:txBody>
      </p:sp>
      <p:sp>
        <p:nvSpPr>
          <p:cNvPr id="194617" name="Text Box 57"/>
          <p:cNvSpPr txBox="1">
            <a:spLocks noChangeArrowheads="1"/>
          </p:cNvSpPr>
          <p:nvPr/>
        </p:nvSpPr>
        <p:spPr bwMode="auto">
          <a:xfrm>
            <a:off x="6461125" y="1219200"/>
            <a:ext cx="164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Nonmetals</a:t>
            </a:r>
          </a:p>
        </p:txBody>
      </p:sp>
      <p:sp>
        <p:nvSpPr>
          <p:cNvPr id="194618" name="Text Box 58"/>
          <p:cNvSpPr txBox="1">
            <a:spLocks noChangeArrowheads="1"/>
          </p:cNvSpPr>
          <p:nvPr/>
        </p:nvSpPr>
        <p:spPr bwMode="auto">
          <a:xfrm>
            <a:off x="1219200" y="163671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Group 1</a:t>
            </a:r>
          </a:p>
        </p:txBody>
      </p: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3657600" y="1676400"/>
            <a:ext cx="1981200" cy="3124200"/>
            <a:chOff x="2304" y="1056"/>
            <a:chExt cx="1248" cy="1968"/>
          </a:xfrm>
        </p:grpSpPr>
        <p:sp>
          <p:nvSpPr>
            <p:cNvPr id="6175" name="Oval 60"/>
            <p:cNvSpPr>
              <a:spLocks noChangeAspect="1" noChangeArrowheads="1"/>
            </p:cNvSpPr>
            <p:nvPr/>
          </p:nvSpPr>
          <p:spPr bwMode="auto">
            <a:xfrm>
              <a:off x="2304" y="2400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Al</a:t>
              </a:r>
            </a:p>
          </p:txBody>
        </p:sp>
        <p:sp>
          <p:nvSpPr>
            <p:cNvPr id="6176" name="Text Box 61"/>
            <p:cNvSpPr txBox="1">
              <a:spLocks noChangeArrowheads="1"/>
            </p:cNvSpPr>
            <p:nvPr/>
          </p:nvSpPr>
          <p:spPr bwMode="auto">
            <a:xfrm>
              <a:off x="2352" y="2832"/>
              <a:ext cx="3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143</a:t>
              </a:r>
            </a:p>
          </p:txBody>
        </p:sp>
        <p:sp>
          <p:nvSpPr>
            <p:cNvPr id="6177" name="Oval 62"/>
            <p:cNvSpPr>
              <a:spLocks noChangeAspect="1" noChangeArrowheads="1"/>
            </p:cNvSpPr>
            <p:nvPr/>
          </p:nvSpPr>
          <p:spPr bwMode="auto">
            <a:xfrm>
              <a:off x="3360" y="259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 </a:t>
              </a:r>
            </a:p>
          </p:txBody>
        </p:sp>
        <p:sp>
          <p:nvSpPr>
            <p:cNvPr id="6178" name="Line 63"/>
            <p:cNvSpPr>
              <a:spLocks noChangeShapeType="1"/>
            </p:cNvSpPr>
            <p:nvPr/>
          </p:nvSpPr>
          <p:spPr bwMode="auto">
            <a:xfrm>
              <a:off x="2784" y="26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Text Box 64"/>
            <p:cNvSpPr txBox="1">
              <a:spLocks noChangeArrowheads="1"/>
            </p:cNvSpPr>
            <p:nvPr/>
          </p:nvSpPr>
          <p:spPr bwMode="auto">
            <a:xfrm>
              <a:off x="3312" y="278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50</a:t>
              </a:r>
            </a:p>
          </p:txBody>
        </p:sp>
        <p:grpSp>
          <p:nvGrpSpPr>
            <p:cNvPr id="6180" name="Group 65"/>
            <p:cNvGrpSpPr>
              <a:grpSpLocks/>
            </p:cNvGrpSpPr>
            <p:nvPr/>
          </p:nvGrpSpPr>
          <p:grpSpPr bwMode="auto">
            <a:xfrm>
              <a:off x="2784" y="2256"/>
              <a:ext cx="388" cy="336"/>
              <a:chOff x="816" y="1344"/>
              <a:chExt cx="388" cy="336"/>
            </a:xfrm>
          </p:grpSpPr>
          <p:sp>
            <p:nvSpPr>
              <p:cNvPr id="6188" name="Freeform 66"/>
              <p:cNvSpPr>
                <a:spLocks/>
              </p:cNvSpPr>
              <p:nvPr/>
            </p:nvSpPr>
            <p:spPr bwMode="auto">
              <a:xfrm>
                <a:off x="816" y="1536"/>
                <a:ext cx="240" cy="144"/>
              </a:xfrm>
              <a:custGeom>
                <a:avLst/>
                <a:gdLst>
                  <a:gd name="T0" fmla="*/ 0 w 240"/>
                  <a:gd name="T1" fmla="*/ 144 h 144"/>
                  <a:gd name="T2" fmla="*/ 119 w 240"/>
                  <a:gd name="T3" fmla="*/ 116 h 144"/>
                  <a:gd name="T4" fmla="*/ 240 w 240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144"/>
                    </a:moveTo>
                    <a:lnTo>
                      <a:pt x="119" y="116"/>
                    </a:lnTo>
                    <a:lnTo>
                      <a:pt x="240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Text Box 67"/>
              <p:cNvSpPr txBox="1">
                <a:spLocks noChangeArrowheads="1"/>
              </p:cNvSpPr>
              <p:nvPr/>
            </p:nvSpPr>
            <p:spPr bwMode="auto">
              <a:xfrm>
                <a:off x="1008" y="134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0000"/>
                    </a:solidFill>
                  </a:rPr>
                  <a:t>e</a:t>
                </a:r>
              </a:p>
            </p:txBody>
          </p:sp>
        </p:grpSp>
        <p:grpSp>
          <p:nvGrpSpPr>
            <p:cNvPr id="6181" name="Group 68"/>
            <p:cNvGrpSpPr>
              <a:grpSpLocks/>
            </p:cNvGrpSpPr>
            <p:nvPr/>
          </p:nvGrpSpPr>
          <p:grpSpPr bwMode="auto">
            <a:xfrm>
              <a:off x="2636" y="2064"/>
              <a:ext cx="388" cy="336"/>
              <a:chOff x="816" y="1344"/>
              <a:chExt cx="388" cy="336"/>
            </a:xfrm>
          </p:grpSpPr>
          <p:sp>
            <p:nvSpPr>
              <p:cNvPr id="6186" name="Freeform 69"/>
              <p:cNvSpPr>
                <a:spLocks/>
              </p:cNvSpPr>
              <p:nvPr/>
            </p:nvSpPr>
            <p:spPr bwMode="auto">
              <a:xfrm>
                <a:off x="816" y="1536"/>
                <a:ext cx="240" cy="144"/>
              </a:xfrm>
              <a:custGeom>
                <a:avLst/>
                <a:gdLst>
                  <a:gd name="T0" fmla="*/ 0 w 240"/>
                  <a:gd name="T1" fmla="*/ 144 h 144"/>
                  <a:gd name="T2" fmla="*/ 119 w 240"/>
                  <a:gd name="T3" fmla="*/ 116 h 144"/>
                  <a:gd name="T4" fmla="*/ 240 w 240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144"/>
                    </a:moveTo>
                    <a:lnTo>
                      <a:pt x="119" y="116"/>
                    </a:lnTo>
                    <a:lnTo>
                      <a:pt x="240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Text Box 70"/>
              <p:cNvSpPr txBox="1">
                <a:spLocks noChangeArrowheads="1"/>
              </p:cNvSpPr>
              <p:nvPr/>
            </p:nvSpPr>
            <p:spPr bwMode="auto">
              <a:xfrm>
                <a:off x="1008" y="134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0000"/>
                    </a:solidFill>
                  </a:rPr>
                  <a:t>e</a:t>
                </a:r>
              </a:p>
            </p:txBody>
          </p:sp>
        </p:grpSp>
        <p:grpSp>
          <p:nvGrpSpPr>
            <p:cNvPr id="6182" name="Group 71"/>
            <p:cNvGrpSpPr>
              <a:grpSpLocks/>
            </p:cNvGrpSpPr>
            <p:nvPr/>
          </p:nvGrpSpPr>
          <p:grpSpPr bwMode="auto">
            <a:xfrm>
              <a:off x="2732" y="2160"/>
              <a:ext cx="388" cy="336"/>
              <a:chOff x="816" y="1344"/>
              <a:chExt cx="388" cy="336"/>
            </a:xfrm>
          </p:grpSpPr>
          <p:sp>
            <p:nvSpPr>
              <p:cNvPr id="6184" name="Freeform 72"/>
              <p:cNvSpPr>
                <a:spLocks/>
              </p:cNvSpPr>
              <p:nvPr/>
            </p:nvSpPr>
            <p:spPr bwMode="auto">
              <a:xfrm>
                <a:off x="816" y="1536"/>
                <a:ext cx="240" cy="144"/>
              </a:xfrm>
              <a:custGeom>
                <a:avLst/>
                <a:gdLst>
                  <a:gd name="T0" fmla="*/ 0 w 240"/>
                  <a:gd name="T1" fmla="*/ 144 h 144"/>
                  <a:gd name="T2" fmla="*/ 119 w 240"/>
                  <a:gd name="T3" fmla="*/ 116 h 144"/>
                  <a:gd name="T4" fmla="*/ 240 w 240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144"/>
                    </a:moveTo>
                    <a:lnTo>
                      <a:pt x="119" y="116"/>
                    </a:lnTo>
                    <a:lnTo>
                      <a:pt x="240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Text Box 73"/>
              <p:cNvSpPr txBox="1">
                <a:spLocks noChangeArrowheads="1"/>
              </p:cNvSpPr>
              <p:nvPr/>
            </p:nvSpPr>
            <p:spPr bwMode="auto">
              <a:xfrm>
                <a:off x="1008" y="134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0000"/>
                    </a:solidFill>
                  </a:rPr>
                  <a:t>e</a:t>
                </a:r>
              </a:p>
            </p:txBody>
          </p:sp>
        </p:grpSp>
        <p:sp>
          <p:nvSpPr>
            <p:cNvPr id="6183" name="Text Box 74"/>
            <p:cNvSpPr txBox="1">
              <a:spLocks noChangeArrowheads="1"/>
            </p:cNvSpPr>
            <p:nvPr/>
          </p:nvSpPr>
          <p:spPr bwMode="auto">
            <a:xfrm>
              <a:off x="2580" y="1056"/>
              <a:ext cx="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Group 13</a:t>
              </a:r>
            </a:p>
          </p:txBody>
        </p:sp>
      </p:grpSp>
      <p:sp>
        <p:nvSpPr>
          <p:cNvPr id="194635" name="Text Box 75"/>
          <p:cNvSpPr txBox="1">
            <a:spLocks noChangeArrowheads="1"/>
          </p:cNvSpPr>
          <p:nvPr/>
        </p:nvSpPr>
        <p:spPr bwMode="auto">
          <a:xfrm>
            <a:off x="6610350" y="169068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Group 17</a:t>
            </a:r>
          </a:p>
        </p:txBody>
      </p:sp>
      <p:sp>
        <p:nvSpPr>
          <p:cNvPr id="194636" name="Text Box 76"/>
          <p:cNvSpPr txBox="1">
            <a:spLocks noChangeArrowheads="1"/>
          </p:cNvSpPr>
          <p:nvPr/>
        </p:nvSpPr>
        <p:spPr bwMode="auto">
          <a:xfrm>
            <a:off x="590550" y="6477000"/>
            <a:ext cx="405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Cations are smaller than parent atoms</a:t>
            </a:r>
          </a:p>
        </p:txBody>
      </p:sp>
      <p:sp>
        <p:nvSpPr>
          <p:cNvPr id="194637" name="Text Box 77"/>
          <p:cNvSpPr txBox="1">
            <a:spLocks noChangeArrowheads="1"/>
          </p:cNvSpPr>
          <p:nvPr/>
        </p:nvSpPr>
        <p:spPr bwMode="auto">
          <a:xfrm>
            <a:off x="5238750" y="6477000"/>
            <a:ext cx="382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Anions are larger than parent atoms</a:t>
            </a:r>
          </a:p>
        </p:txBody>
      </p:sp>
      <p:sp>
        <p:nvSpPr>
          <p:cNvPr id="194647" name="Text Box 87"/>
          <p:cNvSpPr txBox="1">
            <a:spLocks noChangeArrowheads="1"/>
          </p:cNvSpPr>
          <p:nvPr/>
        </p:nvSpPr>
        <p:spPr bwMode="auto">
          <a:xfrm>
            <a:off x="5470525" y="3886200"/>
            <a:ext cx="473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Al</a:t>
            </a:r>
            <a:r>
              <a:rPr lang="en-US" altLang="en-US" sz="1400" baseline="30000"/>
              <a:t>3+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593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4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4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4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9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9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9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6" grpId="0"/>
      <p:bldP spid="194617" grpId="0"/>
      <p:bldP spid="194618" grpId="0"/>
      <p:bldP spid="194635" grpId="0"/>
      <p:bldP spid="194636" grpId="0"/>
      <p:bldP spid="194637" grpId="0"/>
      <p:bldP spid="1946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ChangeArrowheads="1"/>
          </p:cNvSpPr>
          <p:nvPr/>
        </p:nvSpPr>
        <p:spPr bwMode="auto">
          <a:xfrm>
            <a:off x="700088" y="4589463"/>
            <a:ext cx="7745412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  <a:buFontTx/>
              <a:buNone/>
            </a:pPr>
            <a:endParaRPr lang="en-US" altLang="en-US" sz="4000" baseline="30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 smtClean="0"/>
              <a:t>Causes Which Drive Trends</a:t>
            </a:r>
          </a:p>
        </p:txBody>
      </p:sp>
      <p:sp>
        <p:nvSpPr>
          <p:cNvPr id="99328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43038"/>
            <a:ext cx="8229600" cy="5121275"/>
          </a:xfrm>
        </p:spPr>
        <p:txBody>
          <a:bodyPr rtlCol="0">
            <a:normAutofit lnSpcReduction="10000"/>
          </a:bodyPr>
          <a:lstStyle/>
          <a:p>
            <a:pPr lvl="1" eaLnBrk="1" fontAlgn="auto" hangingPunct="1">
              <a:spcBef>
                <a:spcPct val="4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200" u="sng" dirty="0" smtClean="0"/>
              <a:t>Principal Energy Level</a:t>
            </a:r>
            <a:r>
              <a:rPr lang="en-US" altLang="en-US" sz="3200" dirty="0" smtClean="0"/>
              <a:t>: Each level adds a new “s” orbital (subsequently larger)</a:t>
            </a:r>
          </a:p>
          <a:p>
            <a:pPr lvl="1" eaLnBrk="1" fontAlgn="auto" hangingPunct="1">
              <a:spcBef>
                <a:spcPct val="4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200" u="sng" dirty="0" smtClean="0"/>
              <a:t>Nuclear Charge</a:t>
            </a:r>
            <a:r>
              <a:rPr lang="en-US" altLang="en-US" sz="3200" dirty="0" smtClean="0"/>
              <a:t>: the charge of the nucleus (attractive force on electrons)</a:t>
            </a:r>
          </a:p>
          <a:p>
            <a:pPr lvl="1" eaLnBrk="1" fontAlgn="auto" hangingPunct="1">
              <a:spcBef>
                <a:spcPct val="4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200" u="sng" dirty="0" smtClean="0"/>
              <a:t>Shielding</a:t>
            </a:r>
            <a:r>
              <a:rPr lang="en-US" altLang="en-US" sz="3200" dirty="0" smtClean="0"/>
              <a:t>: the effect of inner “core” electrons to shield valence electrons from nuclear charge</a:t>
            </a:r>
          </a:p>
          <a:p>
            <a:pPr lvl="1" eaLnBrk="1" fontAlgn="auto" hangingPunct="1">
              <a:spcBef>
                <a:spcPct val="4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200" u="sng" dirty="0" smtClean="0"/>
              <a:t>e-/e- Repulsion</a:t>
            </a:r>
            <a:r>
              <a:rPr lang="en-US" altLang="en-US" sz="3200" dirty="0" smtClean="0"/>
              <a:t>: same charges repel</a:t>
            </a:r>
          </a:p>
          <a:p>
            <a:pPr lvl="1" eaLnBrk="1" fontAlgn="auto" hangingPunct="1">
              <a:spcBef>
                <a:spcPct val="4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200" dirty="0" smtClean="0"/>
              <a:t>***In summary, it’s all about F = kq</a:t>
            </a:r>
            <a:r>
              <a:rPr lang="en-US" altLang="en-US" sz="3200" baseline="-25000" dirty="0" smtClean="0"/>
              <a:t>1</a:t>
            </a:r>
            <a:r>
              <a:rPr lang="en-US" altLang="en-US" sz="3200" dirty="0" smtClean="0"/>
              <a:t>q</a:t>
            </a:r>
            <a:r>
              <a:rPr lang="en-US" altLang="en-US" sz="3200" baseline="-25000" dirty="0" smtClean="0"/>
              <a:t>2</a:t>
            </a:r>
            <a:r>
              <a:rPr lang="en-US" altLang="en-US" sz="3200" dirty="0" smtClean="0"/>
              <a:t>/d</a:t>
            </a:r>
            <a:r>
              <a:rPr lang="en-US" altLang="en-US" sz="3200" baseline="30000" dirty="0" smtClean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89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3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3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82" grpId="0" autoUpdateAnimBg="0"/>
      <p:bldP spid="993284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“Quantum Theory”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977900" y="4805363"/>
            <a:ext cx="7188200" cy="1571625"/>
          </a:xfrm>
        </p:spPr>
        <p:txBody>
          <a:bodyPr/>
          <a:lstStyle/>
          <a:p>
            <a:pPr marL="574675" indent="-574675" eaLnBrk="1" hangingPunct="1">
              <a:spcBef>
                <a:spcPct val="10000"/>
              </a:spcBef>
              <a:buFontTx/>
              <a:buNone/>
            </a:pPr>
            <a:r>
              <a:rPr lang="en-US" altLang="en-US" sz="2800" smtClean="0"/>
              <a:t>E:	energy (J, joules)</a:t>
            </a:r>
          </a:p>
          <a:p>
            <a:pPr marL="574675" indent="-574675" eaLnBrk="1" hangingPunct="1">
              <a:spcBef>
                <a:spcPct val="10000"/>
              </a:spcBef>
              <a:buFontTx/>
              <a:buNone/>
            </a:pPr>
            <a:r>
              <a:rPr lang="en-US" altLang="en-US" sz="2800" smtClean="0"/>
              <a:t>h:	Planck’s constant (6.6262 </a:t>
            </a:r>
            <a:r>
              <a:rPr lang="en-US" altLang="en-US" sz="2800" smtClean="0">
                <a:sym typeface="Symbol" pitchFamily="18" charset="2"/>
              </a:rPr>
              <a:t> 10</a:t>
            </a:r>
            <a:r>
              <a:rPr lang="en-US" altLang="en-US" sz="2800" baseline="30000" smtClean="0">
                <a:sym typeface="Symbol" pitchFamily="18" charset="2"/>
              </a:rPr>
              <a:t>-34</a:t>
            </a:r>
            <a:r>
              <a:rPr lang="en-US" altLang="en-US" sz="2800" smtClean="0">
                <a:sym typeface="Symbol" pitchFamily="18" charset="2"/>
              </a:rPr>
              <a:t> J·s)</a:t>
            </a:r>
          </a:p>
          <a:p>
            <a:pPr marL="574675" indent="-574675" eaLnBrk="1" hangingPunct="1">
              <a:spcBef>
                <a:spcPct val="10000"/>
              </a:spcBef>
              <a:buFontTx/>
              <a:buNone/>
            </a:pPr>
            <a:r>
              <a:rPr lang="en-US" altLang="en-US" sz="2800" smtClean="0">
                <a:sym typeface="Symbol" pitchFamily="18" charset="2"/>
              </a:rPr>
              <a:t>:	frequency (Hz)</a:t>
            </a:r>
            <a:endParaRPr lang="en-US" altLang="en-US" sz="2800" smtClean="0"/>
          </a:p>
        </p:txBody>
      </p:sp>
      <p:sp>
        <p:nvSpPr>
          <p:cNvPr id="235524" name="AutoShape 4"/>
          <p:cNvSpPr>
            <a:spLocks noChangeArrowheads="1"/>
          </p:cNvSpPr>
          <p:nvPr/>
        </p:nvSpPr>
        <p:spPr bwMode="auto">
          <a:xfrm>
            <a:off x="2722563" y="3033713"/>
            <a:ext cx="3698875" cy="16081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8800" b="1" i="1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kumimoji="1" lang="en-US" altLang="en-US" sz="8000" b="1" i="1">
                <a:solidFill>
                  <a:schemeClr val="bg1"/>
                </a:solidFill>
                <a:latin typeface="Times New Roman" pitchFamily="18" charset="0"/>
              </a:rPr>
              <a:t>E = h</a:t>
            </a:r>
            <a:r>
              <a:rPr kumimoji="1" lang="en-US" altLang="en-US" sz="8000" b="1">
                <a:solidFill>
                  <a:schemeClr val="bg1"/>
                </a:solidFill>
                <a:sym typeface="Symbol" pitchFamily="18" charset="2"/>
              </a:rPr>
              <a:t></a:t>
            </a:r>
            <a:r>
              <a:rPr kumimoji="1" lang="en-US" altLang="en-US" sz="8000" b="1">
                <a:solidFill>
                  <a:schemeClr val="bg2"/>
                </a:solidFill>
                <a:sym typeface="Symbol" pitchFamily="18" charset="2"/>
              </a:rPr>
              <a:t> </a:t>
            </a:r>
            <a:endParaRPr kumimoji="1" lang="en-US" altLang="en-US" sz="3200">
              <a:solidFill>
                <a:srgbClr val="FFFFCC"/>
              </a:solidFill>
            </a:endParaRP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457200" y="1768475"/>
            <a:ext cx="81788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buFontTx/>
              <a:buChar char="•"/>
              <a:defRPr/>
            </a:pPr>
            <a:r>
              <a:rPr lang="en-US" sz="2800" dirty="0">
                <a:latin typeface="+mn-lt"/>
              </a:rPr>
              <a:t>The energy of a photon (or an electron) is proportional to its frequency.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 animBg="1" autoUpdateAnimBg="0"/>
      <p:bldP spid="235525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The Photoelectric Effect</a:t>
            </a:r>
            <a:br>
              <a:rPr lang="en-US" u="sng" dirty="0" smtClean="0"/>
            </a:br>
            <a:r>
              <a:rPr lang="en-US" u="sng" dirty="0" smtClean="0"/>
              <a:t>(Einstein 1905)</a:t>
            </a: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77800" y="4953000"/>
            <a:ext cx="2716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altLang="en-US" sz="1200"/>
              <a:t>When light strikes a metal surface,</a:t>
            </a:r>
          </a:p>
          <a:p>
            <a:pPr marL="457200" indent="-457200" eaLnBrk="1" hangingPunct="1"/>
            <a:r>
              <a:rPr lang="en-US" altLang="en-US" sz="1200"/>
              <a:t>electrons are ejected ONLY if a </a:t>
            </a:r>
          </a:p>
          <a:p>
            <a:pPr marL="457200" indent="-457200" eaLnBrk="1" hangingPunct="1"/>
            <a:r>
              <a:rPr lang="en-US" altLang="en-US" sz="1200"/>
              <a:t>threshold frequency of light is applied</a:t>
            </a: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3119438" y="4953000"/>
            <a:ext cx="3048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/>
              <a:t>If the threshold frequency has been</a:t>
            </a:r>
          </a:p>
          <a:p>
            <a:pPr eaLnBrk="1" hangingPunct="1"/>
            <a:r>
              <a:rPr lang="en-US" altLang="en-US" sz="1200"/>
              <a:t>reached, increasing the intensity only</a:t>
            </a:r>
          </a:p>
          <a:p>
            <a:pPr eaLnBrk="1" hangingPunct="1"/>
            <a:r>
              <a:rPr lang="en-US" altLang="en-US" sz="1200"/>
              <a:t>increases the number of electrons ejected.</a:t>
            </a: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6488113" y="4953000"/>
            <a:ext cx="248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/>
              <a:t>If the frequency is increased, the</a:t>
            </a:r>
          </a:p>
          <a:p>
            <a:pPr eaLnBrk="1" hangingPunct="1"/>
            <a:r>
              <a:rPr lang="en-US" altLang="en-US" sz="1200"/>
              <a:t>ejected electrons will travel faster.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166813" y="4662488"/>
            <a:ext cx="68804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/>
              <a:t>A	          		   </a:t>
            </a:r>
            <a:r>
              <a:rPr lang="en-US" altLang="en-US" dirty="0" smtClean="0"/>
              <a:t>                      </a:t>
            </a:r>
            <a:r>
              <a:rPr lang="en-US" altLang="en-US" dirty="0"/>
              <a:t>B	    		       </a:t>
            </a:r>
            <a:r>
              <a:rPr lang="en-US" altLang="en-US" dirty="0" smtClean="0"/>
              <a:t>                           </a:t>
            </a:r>
            <a:r>
              <a:rPr lang="en-US" altLang="en-US" dirty="0"/>
              <a:t>C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1600" y="2278063"/>
            <a:ext cx="2717800" cy="2327275"/>
            <a:chOff x="64" y="1435"/>
            <a:chExt cx="1712" cy="1466"/>
          </a:xfrm>
        </p:grpSpPr>
        <p:sp>
          <p:nvSpPr>
            <p:cNvPr id="15476" name="Oval 9"/>
            <p:cNvSpPr>
              <a:spLocks noChangeAspect="1" noChangeArrowheads="1"/>
            </p:cNvSpPr>
            <p:nvPr/>
          </p:nvSpPr>
          <p:spPr bwMode="auto">
            <a:xfrm>
              <a:off x="1546" y="1655"/>
              <a:ext cx="30" cy="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77" name="Rectangle 10"/>
            <p:cNvSpPr>
              <a:spLocks noChangeAspect="1" noChangeArrowheads="1"/>
            </p:cNvSpPr>
            <p:nvPr/>
          </p:nvSpPr>
          <p:spPr bwMode="auto">
            <a:xfrm>
              <a:off x="64" y="1435"/>
              <a:ext cx="1690" cy="14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78" name="Rectangle 11"/>
            <p:cNvSpPr>
              <a:spLocks noChangeAspect="1" noChangeArrowheads="1"/>
            </p:cNvSpPr>
            <p:nvPr/>
          </p:nvSpPr>
          <p:spPr bwMode="auto">
            <a:xfrm>
              <a:off x="64" y="2468"/>
              <a:ext cx="1690" cy="433"/>
            </a:xfrm>
            <a:prstGeom prst="rect">
              <a:avLst/>
            </a:prstGeom>
            <a:solidFill>
              <a:srgbClr val="C0C0C0">
                <a:alpha val="6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79" name="Oval 12"/>
            <p:cNvSpPr>
              <a:spLocks noChangeAspect="1" noChangeArrowheads="1"/>
            </p:cNvSpPr>
            <p:nvPr/>
          </p:nvSpPr>
          <p:spPr bwMode="auto">
            <a:xfrm>
              <a:off x="1621" y="2734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80" name="Oval 13"/>
            <p:cNvSpPr>
              <a:spLocks noChangeAspect="1" noChangeArrowheads="1"/>
            </p:cNvSpPr>
            <p:nvPr/>
          </p:nvSpPr>
          <p:spPr bwMode="auto">
            <a:xfrm>
              <a:off x="1555" y="2501"/>
              <a:ext cx="132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81" name="Oval 14"/>
            <p:cNvSpPr>
              <a:spLocks noChangeAspect="1" noChangeArrowheads="1"/>
            </p:cNvSpPr>
            <p:nvPr/>
          </p:nvSpPr>
          <p:spPr bwMode="auto">
            <a:xfrm>
              <a:off x="1455" y="2701"/>
              <a:ext cx="133" cy="133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82" name="Oval 15"/>
            <p:cNvSpPr>
              <a:spLocks noChangeAspect="1" noChangeArrowheads="1"/>
            </p:cNvSpPr>
            <p:nvPr/>
          </p:nvSpPr>
          <p:spPr bwMode="auto">
            <a:xfrm>
              <a:off x="1323" y="2501"/>
              <a:ext cx="132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83" name="Oval 16"/>
            <p:cNvSpPr>
              <a:spLocks noChangeAspect="1" noChangeArrowheads="1"/>
            </p:cNvSpPr>
            <p:nvPr/>
          </p:nvSpPr>
          <p:spPr bwMode="auto">
            <a:xfrm>
              <a:off x="1190" y="2734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84" name="Oval 17"/>
            <p:cNvSpPr>
              <a:spLocks noChangeAspect="1" noChangeArrowheads="1"/>
            </p:cNvSpPr>
            <p:nvPr/>
          </p:nvSpPr>
          <p:spPr bwMode="auto">
            <a:xfrm>
              <a:off x="1091" y="2535"/>
              <a:ext cx="133" cy="133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85" name="Oval 18"/>
            <p:cNvSpPr>
              <a:spLocks noChangeAspect="1" noChangeArrowheads="1"/>
            </p:cNvSpPr>
            <p:nvPr/>
          </p:nvSpPr>
          <p:spPr bwMode="auto">
            <a:xfrm>
              <a:off x="992" y="2701"/>
              <a:ext cx="132" cy="133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86" name="Oval 19"/>
            <p:cNvSpPr>
              <a:spLocks noChangeAspect="1" noChangeArrowheads="1"/>
            </p:cNvSpPr>
            <p:nvPr/>
          </p:nvSpPr>
          <p:spPr bwMode="auto">
            <a:xfrm>
              <a:off x="826" y="2501"/>
              <a:ext cx="132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87" name="Oval 20"/>
            <p:cNvSpPr>
              <a:spLocks noChangeAspect="1" noChangeArrowheads="1"/>
            </p:cNvSpPr>
            <p:nvPr/>
          </p:nvSpPr>
          <p:spPr bwMode="auto">
            <a:xfrm>
              <a:off x="760" y="2701"/>
              <a:ext cx="132" cy="133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88" name="Oval 21"/>
            <p:cNvSpPr>
              <a:spLocks noChangeAspect="1" noChangeArrowheads="1"/>
            </p:cNvSpPr>
            <p:nvPr/>
          </p:nvSpPr>
          <p:spPr bwMode="auto">
            <a:xfrm>
              <a:off x="627" y="2501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89" name="Oval 22"/>
            <p:cNvSpPr>
              <a:spLocks noChangeAspect="1" noChangeArrowheads="1"/>
            </p:cNvSpPr>
            <p:nvPr/>
          </p:nvSpPr>
          <p:spPr bwMode="auto">
            <a:xfrm>
              <a:off x="528" y="2734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90" name="Oval 23"/>
            <p:cNvSpPr>
              <a:spLocks noChangeAspect="1" noChangeArrowheads="1"/>
            </p:cNvSpPr>
            <p:nvPr/>
          </p:nvSpPr>
          <p:spPr bwMode="auto">
            <a:xfrm>
              <a:off x="395" y="2501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91" name="Oval 24"/>
            <p:cNvSpPr>
              <a:spLocks noChangeAspect="1" noChangeArrowheads="1"/>
            </p:cNvSpPr>
            <p:nvPr/>
          </p:nvSpPr>
          <p:spPr bwMode="auto">
            <a:xfrm>
              <a:off x="296" y="2701"/>
              <a:ext cx="132" cy="133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92" name="Oval 25"/>
            <p:cNvSpPr>
              <a:spLocks noChangeAspect="1" noChangeArrowheads="1"/>
            </p:cNvSpPr>
            <p:nvPr/>
          </p:nvSpPr>
          <p:spPr bwMode="auto">
            <a:xfrm>
              <a:off x="97" y="2734"/>
              <a:ext cx="132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93" name="Oval 26"/>
            <p:cNvSpPr>
              <a:spLocks noChangeAspect="1" noChangeArrowheads="1"/>
            </p:cNvSpPr>
            <p:nvPr/>
          </p:nvSpPr>
          <p:spPr bwMode="auto">
            <a:xfrm>
              <a:off x="163" y="2501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94" name="Oval 27"/>
            <p:cNvSpPr>
              <a:spLocks noChangeAspect="1" noChangeArrowheads="1"/>
            </p:cNvSpPr>
            <p:nvPr/>
          </p:nvSpPr>
          <p:spPr bwMode="auto">
            <a:xfrm>
              <a:off x="743" y="2452"/>
              <a:ext cx="32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95" name="Oval 28"/>
            <p:cNvSpPr>
              <a:spLocks noChangeAspect="1" noChangeArrowheads="1"/>
            </p:cNvSpPr>
            <p:nvPr/>
          </p:nvSpPr>
          <p:spPr bwMode="auto">
            <a:xfrm>
              <a:off x="1621" y="2668"/>
              <a:ext cx="33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96" name="Oval 29"/>
            <p:cNvSpPr>
              <a:spLocks noChangeAspect="1" noChangeArrowheads="1"/>
            </p:cNvSpPr>
            <p:nvPr/>
          </p:nvSpPr>
          <p:spPr bwMode="auto">
            <a:xfrm>
              <a:off x="1455" y="2501"/>
              <a:ext cx="34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97" name="Oval 30"/>
            <p:cNvSpPr>
              <a:spLocks noChangeAspect="1" noChangeArrowheads="1"/>
            </p:cNvSpPr>
            <p:nvPr/>
          </p:nvSpPr>
          <p:spPr bwMode="auto">
            <a:xfrm>
              <a:off x="1588" y="2834"/>
              <a:ext cx="33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98" name="Oval 31"/>
            <p:cNvSpPr>
              <a:spLocks noChangeAspect="1" noChangeArrowheads="1"/>
            </p:cNvSpPr>
            <p:nvPr/>
          </p:nvSpPr>
          <p:spPr bwMode="auto">
            <a:xfrm>
              <a:off x="1124" y="2834"/>
              <a:ext cx="33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99" name="Oval 32"/>
            <p:cNvSpPr>
              <a:spLocks noChangeAspect="1" noChangeArrowheads="1"/>
            </p:cNvSpPr>
            <p:nvPr/>
          </p:nvSpPr>
          <p:spPr bwMode="auto">
            <a:xfrm>
              <a:off x="1389" y="2734"/>
              <a:ext cx="34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500" name="Oval 33"/>
            <p:cNvSpPr>
              <a:spLocks noChangeAspect="1" noChangeArrowheads="1"/>
            </p:cNvSpPr>
            <p:nvPr/>
          </p:nvSpPr>
          <p:spPr bwMode="auto">
            <a:xfrm>
              <a:off x="1290" y="2635"/>
              <a:ext cx="33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501" name="Oval 34"/>
            <p:cNvSpPr>
              <a:spLocks noChangeAspect="1" noChangeArrowheads="1"/>
            </p:cNvSpPr>
            <p:nvPr/>
          </p:nvSpPr>
          <p:spPr bwMode="auto">
            <a:xfrm>
              <a:off x="992" y="2501"/>
              <a:ext cx="33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502" name="Oval 35"/>
            <p:cNvSpPr>
              <a:spLocks noChangeAspect="1" noChangeArrowheads="1"/>
            </p:cNvSpPr>
            <p:nvPr/>
          </p:nvSpPr>
          <p:spPr bwMode="auto">
            <a:xfrm>
              <a:off x="925" y="2701"/>
              <a:ext cx="33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503" name="Oval 36"/>
            <p:cNvSpPr>
              <a:spLocks noChangeAspect="1" noChangeArrowheads="1"/>
            </p:cNvSpPr>
            <p:nvPr/>
          </p:nvSpPr>
          <p:spPr bwMode="auto">
            <a:xfrm>
              <a:off x="693" y="2834"/>
              <a:ext cx="34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504" name="Oval 37"/>
            <p:cNvSpPr>
              <a:spLocks noChangeAspect="1" noChangeArrowheads="1"/>
            </p:cNvSpPr>
            <p:nvPr/>
          </p:nvSpPr>
          <p:spPr bwMode="auto">
            <a:xfrm>
              <a:off x="329" y="2501"/>
              <a:ext cx="33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505" name="Oval 38"/>
            <p:cNvSpPr>
              <a:spLocks noChangeAspect="1" noChangeArrowheads="1"/>
            </p:cNvSpPr>
            <p:nvPr/>
          </p:nvSpPr>
          <p:spPr bwMode="auto">
            <a:xfrm>
              <a:off x="561" y="2635"/>
              <a:ext cx="33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506" name="Oval 39"/>
            <p:cNvSpPr>
              <a:spLocks noChangeAspect="1" noChangeArrowheads="1"/>
            </p:cNvSpPr>
            <p:nvPr/>
          </p:nvSpPr>
          <p:spPr bwMode="auto">
            <a:xfrm>
              <a:off x="64" y="2868"/>
              <a:ext cx="33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507" name="Oval 40"/>
            <p:cNvSpPr>
              <a:spLocks noChangeAspect="1" noChangeArrowheads="1"/>
            </p:cNvSpPr>
            <p:nvPr/>
          </p:nvSpPr>
          <p:spPr bwMode="auto">
            <a:xfrm>
              <a:off x="462" y="2834"/>
              <a:ext cx="32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508" name="Oval 41"/>
            <p:cNvSpPr>
              <a:spLocks noChangeAspect="1" noChangeArrowheads="1"/>
            </p:cNvSpPr>
            <p:nvPr/>
          </p:nvSpPr>
          <p:spPr bwMode="auto">
            <a:xfrm>
              <a:off x="229" y="2668"/>
              <a:ext cx="34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509" name="Oval 42"/>
            <p:cNvSpPr>
              <a:spLocks noChangeAspect="1" noChangeArrowheads="1"/>
            </p:cNvSpPr>
            <p:nvPr/>
          </p:nvSpPr>
          <p:spPr bwMode="auto">
            <a:xfrm>
              <a:off x="97" y="2535"/>
              <a:ext cx="33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510" name="Line 43"/>
            <p:cNvSpPr>
              <a:spLocks noChangeAspect="1" noChangeShapeType="1"/>
            </p:cNvSpPr>
            <p:nvPr/>
          </p:nvSpPr>
          <p:spPr bwMode="auto">
            <a:xfrm flipH="1" flipV="1">
              <a:off x="362" y="2101"/>
              <a:ext cx="398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1" name="Line 44"/>
            <p:cNvSpPr>
              <a:spLocks noChangeAspect="1" noChangeShapeType="1"/>
            </p:cNvSpPr>
            <p:nvPr/>
          </p:nvSpPr>
          <p:spPr bwMode="auto">
            <a:xfrm flipV="1">
              <a:off x="760" y="1768"/>
              <a:ext cx="861" cy="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2" name="Line 45"/>
            <p:cNvSpPr>
              <a:spLocks noChangeAspect="1" noChangeShapeType="1"/>
            </p:cNvSpPr>
            <p:nvPr/>
          </p:nvSpPr>
          <p:spPr bwMode="auto">
            <a:xfrm flipV="1">
              <a:off x="1621" y="1668"/>
              <a:ext cx="99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3" name="Freeform 46"/>
            <p:cNvSpPr>
              <a:spLocks noChangeAspect="1"/>
            </p:cNvSpPr>
            <p:nvPr/>
          </p:nvSpPr>
          <p:spPr bwMode="auto">
            <a:xfrm>
              <a:off x="727" y="1701"/>
              <a:ext cx="817" cy="767"/>
            </a:xfrm>
            <a:custGeom>
              <a:avLst/>
              <a:gdLst>
                <a:gd name="T0" fmla="*/ 1 w 1184"/>
                <a:gd name="T1" fmla="*/ 0 h 1104"/>
                <a:gd name="T2" fmla="*/ 1 w 1184"/>
                <a:gd name="T3" fmla="*/ 1 h 1104"/>
                <a:gd name="T4" fmla="*/ 1 w 1184"/>
                <a:gd name="T5" fmla="*/ 1 h 1104"/>
                <a:gd name="T6" fmla="*/ 1 w 1184"/>
                <a:gd name="T7" fmla="*/ 1 h 1104"/>
                <a:gd name="T8" fmla="*/ 1 w 1184"/>
                <a:gd name="T9" fmla="*/ 1 h 1104"/>
                <a:gd name="T10" fmla="*/ 1 w 1184"/>
                <a:gd name="T11" fmla="*/ 1 h 1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4"/>
                <a:gd name="T19" fmla="*/ 0 h 1104"/>
                <a:gd name="T20" fmla="*/ 1184 w 1184"/>
                <a:gd name="T21" fmla="*/ 1104 h 1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4" h="1104">
                  <a:moveTo>
                    <a:pt x="1184" y="0"/>
                  </a:moveTo>
                  <a:cubicBezTo>
                    <a:pt x="1180" y="152"/>
                    <a:pt x="1176" y="304"/>
                    <a:pt x="1088" y="384"/>
                  </a:cubicBezTo>
                  <a:cubicBezTo>
                    <a:pt x="1000" y="464"/>
                    <a:pt x="752" y="392"/>
                    <a:pt x="656" y="480"/>
                  </a:cubicBezTo>
                  <a:cubicBezTo>
                    <a:pt x="560" y="568"/>
                    <a:pt x="608" y="840"/>
                    <a:pt x="512" y="912"/>
                  </a:cubicBezTo>
                  <a:cubicBezTo>
                    <a:pt x="416" y="984"/>
                    <a:pt x="160" y="880"/>
                    <a:pt x="80" y="912"/>
                  </a:cubicBezTo>
                  <a:cubicBezTo>
                    <a:pt x="0" y="944"/>
                    <a:pt x="40" y="1072"/>
                    <a:pt x="32" y="1104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4" name="Text Box 47"/>
            <p:cNvSpPr txBox="1">
              <a:spLocks noChangeAspect="1" noChangeArrowheads="1"/>
            </p:cNvSpPr>
            <p:nvPr/>
          </p:nvSpPr>
          <p:spPr bwMode="auto">
            <a:xfrm>
              <a:off x="1382" y="1448"/>
              <a:ext cx="3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/>
                <a:t>Light</a:t>
              </a:r>
            </a:p>
          </p:txBody>
        </p:sp>
        <p:sp>
          <p:nvSpPr>
            <p:cNvPr id="15515" name="Text Box 48"/>
            <p:cNvSpPr txBox="1">
              <a:spLocks noChangeAspect="1" noChangeArrowheads="1"/>
            </p:cNvSpPr>
            <p:nvPr/>
          </p:nvSpPr>
          <p:spPr bwMode="auto">
            <a:xfrm>
              <a:off x="116" y="1905"/>
              <a:ext cx="5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/>
                <a:t>Electron</a:t>
              </a:r>
            </a:p>
          </p:txBody>
        </p:sp>
        <p:sp>
          <p:nvSpPr>
            <p:cNvPr id="15516" name="Text Box 49"/>
            <p:cNvSpPr txBox="1">
              <a:spLocks noChangeAspect="1" noChangeArrowheads="1"/>
            </p:cNvSpPr>
            <p:nvPr/>
          </p:nvSpPr>
          <p:spPr bwMode="auto">
            <a:xfrm>
              <a:off x="1387" y="2298"/>
              <a:ext cx="3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/>
                <a:t>Metal</a:t>
              </a:r>
            </a:p>
          </p:txBody>
        </p:sp>
        <p:sp>
          <p:nvSpPr>
            <p:cNvPr id="15517" name="Text Box 50"/>
            <p:cNvSpPr txBox="1">
              <a:spLocks noChangeAspect="1" noChangeArrowheads="1"/>
            </p:cNvSpPr>
            <p:nvPr/>
          </p:nvSpPr>
          <p:spPr bwMode="auto">
            <a:xfrm>
              <a:off x="97" y="2231"/>
              <a:ext cx="5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/>
                <a:t>Nucleus</a:t>
              </a:r>
            </a:p>
          </p:txBody>
        </p:sp>
        <p:sp>
          <p:nvSpPr>
            <p:cNvPr id="15518" name="Line 51"/>
            <p:cNvSpPr>
              <a:spLocks noChangeAspect="1" noChangeShapeType="1"/>
            </p:cNvSpPr>
            <p:nvPr/>
          </p:nvSpPr>
          <p:spPr bwMode="auto">
            <a:xfrm flipH="1">
              <a:off x="263" y="2368"/>
              <a:ext cx="33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9" name="Oval 52"/>
            <p:cNvSpPr>
              <a:spLocks noChangeAspect="1" noChangeArrowheads="1"/>
            </p:cNvSpPr>
            <p:nvPr/>
          </p:nvSpPr>
          <p:spPr bwMode="auto">
            <a:xfrm>
              <a:off x="1250" y="2456"/>
              <a:ext cx="29" cy="3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855913" y="2279650"/>
            <a:ext cx="3470275" cy="2327275"/>
            <a:chOff x="1799" y="1436"/>
            <a:chExt cx="2186" cy="1466"/>
          </a:xfrm>
        </p:grpSpPr>
        <p:sp>
          <p:nvSpPr>
            <p:cNvPr id="15414" name="Oval 54"/>
            <p:cNvSpPr>
              <a:spLocks noChangeAspect="1" noChangeArrowheads="1"/>
            </p:cNvSpPr>
            <p:nvPr/>
          </p:nvSpPr>
          <p:spPr bwMode="auto">
            <a:xfrm>
              <a:off x="3283" y="1656"/>
              <a:ext cx="29" cy="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15" name="Rectangle 55"/>
            <p:cNvSpPr>
              <a:spLocks noChangeAspect="1" noChangeArrowheads="1"/>
            </p:cNvSpPr>
            <p:nvPr/>
          </p:nvSpPr>
          <p:spPr bwMode="auto">
            <a:xfrm>
              <a:off x="1799" y="1436"/>
              <a:ext cx="2166" cy="14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16" name="Rectangle 56"/>
            <p:cNvSpPr>
              <a:spLocks noChangeAspect="1" noChangeArrowheads="1"/>
            </p:cNvSpPr>
            <p:nvPr/>
          </p:nvSpPr>
          <p:spPr bwMode="auto">
            <a:xfrm>
              <a:off x="1799" y="2469"/>
              <a:ext cx="2166" cy="433"/>
            </a:xfrm>
            <a:prstGeom prst="rect">
              <a:avLst/>
            </a:prstGeom>
            <a:solidFill>
              <a:srgbClr val="C0C0C0">
                <a:alpha val="6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17" name="Oval 57"/>
            <p:cNvSpPr>
              <a:spLocks noChangeAspect="1" noChangeArrowheads="1"/>
            </p:cNvSpPr>
            <p:nvPr/>
          </p:nvSpPr>
          <p:spPr bwMode="auto">
            <a:xfrm>
              <a:off x="3358" y="2735"/>
              <a:ext cx="132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18" name="Oval 58"/>
            <p:cNvSpPr>
              <a:spLocks noChangeAspect="1" noChangeArrowheads="1"/>
            </p:cNvSpPr>
            <p:nvPr/>
          </p:nvSpPr>
          <p:spPr bwMode="auto">
            <a:xfrm>
              <a:off x="3291" y="2502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19" name="Oval 59"/>
            <p:cNvSpPr>
              <a:spLocks noChangeAspect="1" noChangeArrowheads="1"/>
            </p:cNvSpPr>
            <p:nvPr/>
          </p:nvSpPr>
          <p:spPr bwMode="auto">
            <a:xfrm>
              <a:off x="3192" y="2702"/>
              <a:ext cx="133" cy="133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20" name="Oval 60"/>
            <p:cNvSpPr>
              <a:spLocks noChangeAspect="1" noChangeArrowheads="1"/>
            </p:cNvSpPr>
            <p:nvPr/>
          </p:nvSpPr>
          <p:spPr bwMode="auto">
            <a:xfrm>
              <a:off x="3060" y="2502"/>
              <a:ext cx="132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21" name="Oval 61"/>
            <p:cNvSpPr>
              <a:spLocks noChangeAspect="1" noChangeArrowheads="1"/>
            </p:cNvSpPr>
            <p:nvPr/>
          </p:nvSpPr>
          <p:spPr bwMode="auto">
            <a:xfrm>
              <a:off x="2927" y="2735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22" name="Oval 62"/>
            <p:cNvSpPr>
              <a:spLocks noChangeAspect="1" noChangeArrowheads="1"/>
            </p:cNvSpPr>
            <p:nvPr/>
          </p:nvSpPr>
          <p:spPr bwMode="auto">
            <a:xfrm>
              <a:off x="2827" y="2536"/>
              <a:ext cx="133" cy="133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23" name="Oval 63"/>
            <p:cNvSpPr>
              <a:spLocks noChangeAspect="1" noChangeArrowheads="1"/>
            </p:cNvSpPr>
            <p:nvPr/>
          </p:nvSpPr>
          <p:spPr bwMode="auto">
            <a:xfrm>
              <a:off x="2728" y="2702"/>
              <a:ext cx="132" cy="133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24" name="Oval 64"/>
            <p:cNvSpPr>
              <a:spLocks noChangeAspect="1" noChangeArrowheads="1"/>
            </p:cNvSpPr>
            <p:nvPr/>
          </p:nvSpPr>
          <p:spPr bwMode="auto">
            <a:xfrm>
              <a:off x="2562" y="2502"/>
              <a:ext cx="132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25" name="Oval 65"/>
            <p:cNvSpPr>
              <a:spLocks noChangeAspect="1" noChangeArrowheads="1"/>
            </p:cNvSpPr>
            <p:nvPr/>
          </p:nvSpPr>
          <p:spPr bwMode="auto">
            <a:xfrm>
              <a:off x="2496" y="2702"/>
              <a:ext cx="132" cy="133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26" name="Oval 66"/>
            <p:cNvSpPr>
              <a:spLocks noChangeAspect="1" noChangeArrowheads="1"/>
            </p:cNvSpPr>
            <p:nvPr/>
          </p:nvSpPr>
          <p:spPr bwMode="auto">
            <a:xfrm>
              <a:off x="2363" y="2502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27" name="Oval 67"/>
            <p:cNvSpPr>
              <a:spLocks noChangeAspect="1" noChangeArrowheads="1"/>
            </p:cNvSpPr>
            <p:nvPr/>
          </p:nvSpPr>
          <p:spPr bwMode="auto">
            <a:xfrm>
              <a:off x="2263" y="2735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28" name="Oval 68"/>
            <p:cNvSpPr>
              <a:spLocks noChangeAspect="1" noChangeArrowheads="1"/>
            </p:cNvSpPr>
            <p:nvPr/>
          </p:nvSpPr>
          <p:spPr bwMode="auto">
            <a:xfrm>
              <a:off x="2130" y="2502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29" name="Oval 69"/>
            <p:cNvSpPr>
              <a:spLocks noChangeAspect="1" noChangeArrowheads="1"/>
            </p:cNvSpPr>
            <p:nvPr/>
          </p:nvSpPr>
          <p:spPr bwMode="auto">
            <a:xfrm>
              <a:off x="2031" y="2702"/>
              <a:ext cx="133" cy="133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30" name="Oval 70"/>
            <p:cNvSpPr>
              <a:spLocks noChangeAspect="1" noChangeArrowheads="1"/>
            </p:cNvSpPr>
            <p:nvPr/>
          </p:nvSpPr>
          <p:spPr bwMode="auto">
            <a:xfrm>
              <a:off x="1832" y="2735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31" name="Oval 71"/>
            <p:cNvSpPr>
              <a:spLocks noChangeAspect="1" noChangeArrowheads="1"/>
            </p:cNvSpPr>
            <p:nvPr/>
          </p:nvSpPr>
          <p:spPr bwMode="auto">
            <a:xfrm>
              <a:off x="1899" y="2502"/>
              <a:ext cx="132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32" name="Oval 72"/>
            <p:cNvSpPr>
              <a:spLocks noChangeAspect="1" noChangeArrowheads="1"/>
            </p:cNvSpPr>
            <p:nvPr/>
          </p:nvSpPr>
          <p:spPr bwMode="auto">
            <a:xfrm>
              <a:off x="2478" y="2453"/>
              <a:ext cx="33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33" name="Oval 73"/>
            <p:cNvSpPr>
              <a:spLocks noChangeAspect="1" noChangeArrowheads="1"/>
            </p:cNvSpPr>
            <p:nvPr/>
          </p:nvSpPr>
          <p:spPr bwMode="auto">
            <a:xfrm>
              <a:off x="3358" y="2669"/>
              <a:ext cx="33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34" name="Oval 74"/>
            <p:cNvSpPr>
              <a:spLocks noChangeAspect="1" noChangeArrowheads="1"/>
            </p:cNvSpPr>
            <p:nvPr/>
          </p:nvSpPr>
          <p:spPr bwMode="auto">
            <a:xfrm>
              <a:off x="3192" y="2502"/>
              <a:ext cx="33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35" name="Oval 75"/>
            <p:cNvSpPr>
              <a:spLocks noChangeAspect="1" noChangeArrowheads="1"/>
            </p:cNvSpPr>
            <p:nvPr/>
          </p:nvSpPr>
          <p:spPr bwMode="auto">
            <a:xfrm>
              <a:off x="3325" y="2835"/>
              <a:ext cx="33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36" name="Oval 76"/>
            <p:cNvSpPr>
              <a:spLocks noChangeAspect="1" noChangeArrowheads="1"/>
            </p:cNvSpPr>
            <p:nvPr/>
          </p:nvSpPr>
          <p:spPr bwMode="auto">
            <a:xfrm>
              <a:off x="2860" y="2835"/>
              <a:ext cx="33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37" name="Oval 77"/>
            <p:cNvSpPr>
              <a:spLocks noChangeAspect="1" noChangeArrowheads="1"/>
            </p:cNvSpPr>
            <p:nvPr/>
          </p:nvSpPr>
          <p:spPr bwMode="auto">
            <a:xfrm>
              <a:off x="3126" y="2735"/>
              <a:ext cx="33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38" name="Oval 78"/>
            <p:cNvSpPr>
              <a:spLocks noChangeAspect="1" noChangeArrowheads="1"/>
            </p:cNvSpPr>
            <p:nvPr/>
          </p:nvSpPr>
          <p:spPr bwMode="auto">
            <a:xfrm>
              <a:off x="3026" y="2636"/>
              <a:ext cx="34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39" name="Oval 79"/>
            <p:cNvSpPr>
              <a:spLocks noChangeAspect="1" noChangeArrowheads="1"/>
            </p:cNvSpPr>
            <p:nvPr/>
          </p:nvSpPr>
          <p:spPr bwMode="auto">
            <a:xfrm>
              <a:off x="2728" y="2502"/>
              <a:ext cx="33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40" name="Oval 80"/>
            <p:cNvSpPr>
              <a:spLocks noChangeAspect="1" noChangeArrowheads="1"/>
            </p:cNvSpPr>
            <p:nvPr/>
          </p:nvSpPr>
          <p:spPr bwMode="auto">
            <a:xfrm>
              <a:off x="2661" y="2702"/>
              <a:ext cx="33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41" name="Oval 81"/>
            <p:cNvSpPr>
              <a:spLocks noChangeAspect="1" noChangeArrowheads="1"/>
            </p:cNvSpPr>
            <p:nvPr/>
          </p:nvSpPr>
          <p:spPr bwMode="auto">
            <a:xfrm>
              <a:off x="2429" y="2835"/>
              <a:ext cx="33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42" name="Oval 82"/>
            <p:cNvSpPr>
              <a:spLocks noChangeAspect="1" noChangeArrowheads="1"/>
            </p:cNvSpPr>
            <p:nvPr/>
          </p:nvSpPr>
          <p:spPr bwMode="auto">
            <a:xfrm>
              <a:off x="2064" y="2502"/>
              <a:ext cx="34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43" name="Oval 83"/>
            <p:cNvSpPr>
              <a:spLocks noChangeAspect="1" noChangeArrowheads="1"/>
            </p:cNvSpPr>
            <p:nvPr/>
          </p:nvSpPr>
          <p:spPr bwMode="auto">
            <a:xfrm>
              <a:off x="2297" y="2636"/>
              <a:ext cx="32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44" name="Oval 84"/>
            <p:cNvSpPr>
              <a:spLocks noChangeAspect="1" noChangeArrowheads="1"/>
            </p:cNvSpPr>
            <p:nvPr/>
          </p:nvSpPr>
          <p:spPr bwMode="auto">
            <a:xfrm>
              <a:off x="1799" y="2869"/>
              <a:ext cx="33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45" name="Oval 85"/>
            <p:cNvSpPr>
              <a:spLocks noChangeAspect="1" noChangeArrowheads="1"/>
            </p:cNvSpPr>
            <p:nvPr/>
          </p:nvSpPr>
          <p:spPr bwMode="auto">
            <a:xfrm>
              <a:off x="2197" y="2835"/>
              <a:ext cx="33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46" name="Oval 86"/>
            <p:cNvSpPr>
              <a:spLocks noChangeAspect="1" noChangeArrowheads="1"/>
            </p:cNvSpPr>
            <p:nvPr/>
          </p:nvSpPr>
          <p:spPr bwMode="auto">
            <a:xfrm>
              <a:off x="1965" y="2669"/>
              <a:ext cx="33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47" name="Oval 87"/>
            <p:cNvSpPr>
              <a:spLocks noChangeAspect="1" noChangeArrowheads="1"/>
            </p:cNvSpPr>
            <p:nvPr/>
          </p:nvSpPr>
          <p:spPr bwMode="auto">
            <a:xfrm>
              <a:off x="1832" y="2536"/>
              <a:ext cx="33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48" name="Line 88"/>
            <p:cNvSpPr>
              <a:spLocks noChangeAspect="1" noChangeShapeType="1"/>
            </p:cNvSpPr>
            <p:nvPr/>
          </p:nvSpPr>
          <p:spPr bwMode="auto">
            <a:xfrm flipH="1" flipV="1">
              <a:off x="2098" y="2102"/>
              <a:ext cx="398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89"/>
            <p:cNvSpPr>
              <a:spLocks noChangeAspect="1" noChangeShapeType="1"/>
            </p:cNvSpPr>
            <p:nvPr/>
          </p:nvSpPr>
          <p:spPr bwMode="auto">
            <a:xfrm flipV="1">
              <a:off x="2496" y="1769"/>
              <a:ext cx="862" cy="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Freeform 90"/>
            <p:cNvSpPr>
              <a:spLocks noChangeAspect="1"/>
            </p:cNvSpPr>
            <p:nvPr/>
          </p:nvSpPr>
          <p:spPr bwMode="auto">
            <a:xfrm>
              <a:off x="2462" y="1702"/>
              <a:ext cx="818" cy="767"/>
            </a:xfrm>
            <a:custGeom>
              <a:avLst/>
              <a:gdLst>
                <a:gd name="T0" fmla="*/ 1 w 1184"/>
                <a:gd name="T1" fmla="*/ 0 h 1104"/>
                <a:gd name="T2" fmla="*/ 1 w 1184"/>
                <a:gd name="T3" fmla="*/ 1 h 1104"/>
                <a:gd name="T4" fmla="*/ 1 w 1184"/>
                <a:gd name="T5" fmla="*/ 1 h 1104"/>
                <a:gd name="T6" fmla="*/ 1 w 1184"/>
                <a:gd name="T7" fmla="*/ 1 h 1104"/>
                <a:gd name="T8" fmla="*/ 1 w 1184"/>
                <a:gd name="T9" fmla="*/ 1 h 1104"/>
                <a:gd name="T10" fmla="*/ 1 w 1184"/>
                <a:gd name="T11" fmla="*/ 1 h 1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4"/>
                <a:gd name="T19" fmla="*/ 0 h 1104"/>
                <a:gd name="T20" fmla="*/ 1184 w 1184"/>
                <a:gd name="T21" fmla="*/ 1104 h 1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4" h="1104">
                  <a:moveTo>
                    <a:pt x="1184" y="0"/>
                  </a:moveTo>
                  <a:cubicBezTo>
                    <a:pt x="1180" y="152"/>
                    <a:pt x="1176" y="304"/>
                    <a:pt x="1088" y="384"/>
                  </a:cubicBezTo>
                  <a:cubicBezTo>
                    <a:pt x="1000" y="464"/>
                    <a:pt x="752" y="392"/>
                    <a:pt x="656" y="480"/>
                  </a:cubicBezTo>
                  <a:cubicBezTo>
                    <a:pt x="560" y="568"/>
                    <a:pt x="608" y="840"/>
                    <a:pt x="512" y="912"/>
                  </a:cubicBezTo>
                  <a:cubicBezTo>
                    <a:pt x="416" y="984"/>
                    <a:pt x="160" y="880"/>
                    <a:pt x="80" y="912"/>
                  </a:cubicBezTo>
                  <a:cubicBezTo>
                    <a:pt x="0" y="944"/>
                    <a:pt x="40" y="1072"/>
                    <a:pt x="32" y="1104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Text Box 91"/>
            <p:cNvSpPr txBox="1">
              <a:spLocks noChangeAspect="1" noChangeArrowheads="1"/>
            </p:cNvSpPr>
            <p:nvPr/>
          </p:nvSpPr>
          <p:spPr bwMode="auto">
            <a:xfrm>
              <a:off x="3342" y="1449"/>
              <a:ext cx="6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/>
                <a:t>More Light</a:t>
              </a:r>
            </a:p>
          </p:txBody>
        </p:sp>
        <p:sp>
          <p:nvSpPr>
            <p:cNvPr id="15452" name="Text Box 92"/>
            <p:cNvSpPr txBox="1">
              <a:spLocks noChangeAspect="1" noChangeArrowheads="1"/>
            </p:cNvSpPr>
            <p:nvPr/>
          </p:nvSpPr>
          <p:spPr bwMode="auto">
            <a:xfrm>
              <a:off x="1852" y="1906"/>
              <a:ext cx="5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/>
                <a:t>Electron</a:t>
              </a:r>
            </a:p>
          </p:txBody>
        </p:sp>
        <p:sp>
          <p:nvSpPr>
            <p:cNvPr id="15453" name="Text Box 93"/>
            <p:cNvSpPr txBox="1">
              <a:spLocks noChangeAspect="1" noChangeArrowheads="1"/>
            </p:cNvSpPr>
            <p:nvPr/>
          </p:nvSpPr>
          <p:spPr bwMode="auto">
            <a:xfrm>
              <a:off x="3586" y="2299"/>
              <a:ext cx="3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/>
                <a:t>Metal</a:t>
              </a:r>
            </a:p>
          </p:txBody>
        </p:sp>
        <p:sp>
          <p:nvSpPr>
            <p:cNvPr id="15454" name="Text Box 94"/>
            <p:cNvSpPr txBox="1">
              <a:spLocks noChangeAspect="1" noChangeArrowheads="1"/>
            </p:cNvSpPr>
            <p:nvPr/>
          </p:nvSpPr>
          <p:spPr bwMode="auto">
            <a:xfrm>
              <a:off x="1832" y="2232"/>
              <a:ext cx="5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/>
                <a:t>Nucleus</a:t>
              </a:r>
            </a:p>
          </p:txBody>
        </p:sp>
        <p:sp>
          <p:nvSpPr>
            <p:cNvPr id="15455" name="Line 95"/>
            <p:cNvSpPr>
              <a:spLocks noChangeAspect="1" noChangeShapeType="1"/>
            </p:cNvSpPr>
            <p:nvPr/>
          </p:nvSpPr>
          <p:spPr bwMode="auto">
            <a:xfrm flipH="1">
              <a:off x="1998" y="2369"/>
              <a:ext cx="33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Oval 96"/>
            <p:cNvSpPr>
              <a:spLocks noChangeAspect="1" noChangeArrowheads="1"/>
            </p:cNvSpPr>
            <p:nvPr/>
          </p:nvSpPr>
          <p:spPr bwMode="auto">
            <a:xfrm>
              <a:off x="2986" y="2457"/>
              <a:ext cx="30" cy="3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57" name="Oval 97"/>
            <p:cNvSpPr>
              <a:spLocks noChangeAspect="1" noChangeArrowheads="1"/>
            </p:cNvSpPr>
            <p:nvPr/>
          </p:nvSpPr>
          <p:spPr bwMode="auto">
            <a:xfrm>
              <a:off x="3791" y="1656"/>
              <a:ext cx="30" cy="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58" name="Line 98"/>
            <p:cNvSpPr>
              <a:spLocks noChangeAspect="1" noChangeShapeType="1"/>
            </p:cNvSpPr>
            <p:nvPr/>
          </p:nvSpPr>
          <p:spPr bwMode="auto">
            <a:xfrm flipH="1" flipV="1">
              <a:off x="2606" y="2102"/>
              <a:ext cx="398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Line 99"/>
            <p:cNvSpPr>
              <a:spLocks noChangeAspect="1" noChangeShapeType="1"/>
            </p:cNvSpPr>
            <p:nvPr/>
          </p:nvSpPr>
          <p:spPr bwMode="auto">
            <a:xfrm flipV="1">
              <a:off x="2996" y="1775"/>
              <a:ext cx="851" cy="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Freeform 100"/>
            <p:cNvSpPr>
              <a:spLocks noChangeAspect="1"/>
            </p:cNvSpPr>
            <p:nvPr/>
          </p:nvSpPr>
          <p:spPr bwMode="auto">
            <a:xfrm>
              <a:off x="2971" y="1702"/>
              <a:ext cx="817" cy="767"/>
            </a:xfrm>
            <a:custGeom>
              <a:avLst/>
              <a:gdLst>
                <a:gd name="T0" fmla="*/ 1 w 1184"/>
                <a:gd name="T1" fmla="*/ 0 h 1104"/>
                <a:gd name="T2" fmla="*/ 1 w 1184"/>
                <a:gd name="T3" fmla="*/ 1 h 1104"/>
                <a:gd name="T4" fmla="*/ 1 w 1184"/>
                <a:gd name="T5" fmla="*/ 1 h 1104"/>
                <a:gd name="T6" fmla="*/ 1 w 1184"/>
                <a:gd name="T7" fmla="*/ 1 h 1104"/>
                <a:gd name="T8" fmla="*/ 1 w 1184"/>
                <a:gd name="T9" fmla="*/ 1 h 1104"/>
                <a:gd name="T10" fmla="*/ 1 w 1184"/>
                <a:gd name="T11" fmla="*/ 1 h 1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4"/>
                <a:gd name="T19" fmla="*/ 0 h 1104"/>
                <a:gd name="T20" fmla="*/ 1184 w 1184"/>
                <a:gd name="T21" fmla="*/ 1104 h 1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4" h="1104">
                  <a:moveTo>
                    <a:pt x="1184" y="0"/>
                  </a:moveTo>
                  <a:cubicBezTo>
                    <a:pt x="1180" y="152"/>
                    <a:pt x="1176" y="304"/>
                    <a:pt x="1088" y="384"/>
                  </a:cubicBezTo>
                  <a:cubicBezTo>
                    <a:pt x="1000" y="464"/>
                    <a:pt x="752" y="392"/>
                    <a:pt x="656" y="480"/>
                  </a:cubicBezTo>
                  <a:cubicBezTo>
                    <a:pt x="560" y="568"/>
                    <a:pt x="608" y="840"/>
                    <a:pt x="512" y="912"/>
                  </a:cubicBezTo>
                  <a:cubicBezTo>
                    <a:pt x="416" y="984"/>
                    <a:pt x="160" y="880"/>
                    <a:pt x="80" y="912"/>
                  </a:cubicBezTo>
                  <a:cubicBezTo>
                    <a:pt x="0" y="944"/>
                    <a:pt x="40" y="1072"/>
                    <a:pt x="32" y="1104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Text Box 101"/>
            <p:cNvSpPr txBox="1">
              <a:spLocks noChangeAspect="1" noChangeArrowheads="1"/>
            </p:cNvSpPr>
            <p:nvPr/>
          </p:nvSpPr>
          <p:spPr bwMode="auto">
            <a:xfrm>
              <a:off x="2360" y="1906"/>
              <a:ext cx="5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/>
                <a:t>Electron</a:t>
              </a:r>
            </a:p>
          </p:txBody>
        </p:sp>
        <p:sp>
          <p:nvSpPr>
            <p:cNvPr id="15462" name="Oval 102"/>
            <p:cNvSpPr>
              <a:spLocks noChangeAspect="1" noChangeArrowheads="1"/>
            </p:cNvSpPr>
            <p:nvPr/>
          </p:nvSpPr>
          <p:spPr bwMode="auto">
            <a:xfrm>
              <a:off x="3494" y="2457"/>
              <a:ext cx="30" cy="3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63" name="Oval 103"/>
            <p:cNvSpPr>
              <a:spLocks noChangeAspect="1" noChangeArrowheads="1"/>
            </p:cNvSpPr>
            <p:nvPr/>
          </p:nvSpPr>
          <p:spPr bwMode="auto">
            <a:xfrm>
              <a:off x="3550" y="2724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64" name="Oval 104"/>
            <p:cNvSpPr>
              <a:spLocks noChangeAspect="1" noChangeArrowheads="1"/>
            </p:cNvSpPr>
            <p:nvPr/>
          </p:nvSpPr>
          <p:spPr bwMode="auto">
            <a:xfrm>
              <a:off x="3490" y="2561"/>
              <a:ext cx="133" cy="133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65" name="Oval 105"/>
            <p:cNvSpPr>
              <a:spLocks noChangeAspect="1" noChangeArrowheads="1"/>
            </p:cNvSpPr>
            <p:nvPr/>
          </p:nvSpPr>
          <p:spPr bwMode="auto">
            <a:xfrm>
              <a:off x="3743" y="2724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66" name="Oval 106"/>
            <p:cNvSpPr>
              <a:spLocks noChangeAspect="1" noChangeArrowheads="1"/>
            </p:cNvSpPr>
            <p:nvPr/>
          </p:nvSpPr>
          <p:spPr bwMode="auto">
            <a:xfrm>
              <a:off x="3817" y="2516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67" name="Oval 107"/>
            <p:cNvSpPr>
              <a:spLocks noChangeAspect="1" noChangeArrowheads="1"/>
            </p:cNvSpPr>
            <p:nvPr/>
          </p:nvSpPr>
          <p:spPr bwMode="auto">
            <a:xfrm>
              <a:off x="3639" y="2487"/>
              <a:ext cx="133" cy="133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68" name="Oval 108"/>
            <p:cNvSpPr>
              <a:spLocks noChangeAspect="1" noChangeArrowheads="1"/>
            </p:cNvSpPr>
            <p:nvPr/>
          </p:nvSpPr>
          <p:spPr bwMode="auto">
            <a:xfrm>
              <a:off x="3516" y="2724"/>
              <a:ext cx="34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69" name="Oval 109"/>
            <p:cNvSpPr>
              <a:spLocks noChangeAspect="1" noChangeArrowheads="1"/>
            </p:cNvSpPr>
            <p:nvPr/>
          </p:nvSpPr>
          <p:spPr bwMode="auto">
            <a:xfrm>
              <a:off x="3694" y="2839"/>
              <a:ext cx="34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70" name="Oval 110"/>
            <p:cNvSpPr>
              <a:spLocks noChangeAspect="1" noChangeArrowheads="1"/>
            </p:cNvSpPr>
            <p:nvPr/>
          </p:nvSpPr>
          <p:spPr bwMode="auto">
            <a:xfrm>
              <a:off x="3698" y="2661"/>
              <a:ext cx="34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71" name="Oval 111"/>
            <p:cNvSpPr>
              <a:spLocks noChangeAspect="1" noChangeArrowheads="1"/>
            </p:cNvSpPr>
            <p:nvPr/>
          </p:nvSpPr>
          <p:spPr bwMode="auto">
            <a:xfrm>
              <a:off x="3787" y="2483"/>
              <a:ext cx="34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72" name="Oval 112"/>
            <p:cNvSpPr>
              <a:spLocks noChangeAspect="1" noChangeArrowheads="1"/>
            </p:cNvSpPr>
            <p:nvPr/>
          </p:nvSpPr>
          <p:spPr bwMode="auto">
            <a:xfrm>
              <a:off x="3876" y="2694"/>
              <a:ext cx="34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73" name="Oval 113"/>
            <p:cNvSpPr>
              <a:spLocks noChangeAspect="1" noChangeArrowheads="1"/>
            </p:cNvSpPr>
            <p:nvPr/>
          </p:nvSpPr>
          <p:spPr bwMode="auto">
            <a:xfrm>
              <a:off x="3902" y="2809"/>
              <a:ext cx="34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74" name="Line 114"/>
            <p:cNvSpPr>
              <a:spLocks noChangeAspect="1" noChangeShapeType="1"/>
            </p:cNvSpPr>
            <p:nvPr/>
          </p:nvSpPr>
          <p:spPr bwMode="auto">
            <a:xfrm flipH="1">
              <a:off x="3817" y="1686"/>
              <a:ext cx="148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Line 115"/>
            <p:cNvSpPr>
              <a:spLocks noChangeAspect="1" noChangeShapeType="1"/>
            </p:cNvSpPr>
            <p:nvPr/>
          </p:nvSpPr>
          <p:spPr bwMode="auto">
            <a:xfrm flipH="1">
              <a:off x="3342" y="1656"/>
              <a:ext cx="148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6"/>
          <p:cNvGrpSpPr>
            <a:grpSpLocks/>
          </p:cNvGrpSpPr>
          <p:nvPr/>
        </p:nvGrpSpPr>
        <p:grpSpPr bwMode="auto">
          <a:xfrm>
            <a:off x="6373813" y="2281238"/>
            <a:ext cx="2717800" cy="2325687"/>
            <a:chOff x="4015" y="1437"/>
            <a:chExt cx="1712" cy="1465"/>
          </a:xfrm>
        </p:grpSpPr>
        <p:sp>
          <p:nvSpPr>
            <p:cNvPr id="15370" name="Oval 117"/>
            <p:cNvSpPr>
              <a:spLocks noChangeAspect="1" noChangeArrowheads="1"/>
            </p:cNvSpPr>
            <p:nvPr/>
          </p:nvSpPr>
          <p:spPr bwMode="auto">
            <a:xfrm>
              <a:off x="5497" y="1657"/>
              <a:ext cx="30" cy="3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71" name="Rectangle 118"/>
            <p:cNvSpPr>
              <a:spLocks noChangeAspect="1" noChangeArrowheads="1"/>
            </p:cNvSpPr>
            <p:nvPr/>
          </p:nvSpPr>
          <p:spPr bwMode="auto">
            <a:xfrm>
              <a:off x="4015" y="1437"/>
              <a:ext cx="1690" cy="14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72" name="Rectangle 119"/>
            <p:cNvSpPr>
              <a:spLocks noChangeAspect="1" noChangeArrowheads="1"/>
            </p:cNvSpPr>
            <p:nvPr/>
          </p:nvSpPr>
          <p:spPr bwMode="auto">
            <a:xfrm>
              <a:off x="4015" y="2469"/>
              <a:ext cx="1690" cy="433"/>
            </a:xfrm>
            <a:prstGeom prst="rect">
              <a:avLst/>
            </a:prstGeom>
            <a:solidFill>
              <a:srgbClr val="C0C0C0">
                <a:alpha val="6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73" name="Oval 120"/>
            <p:cNvSpPr>
              <a:spLocks noChangeAspect="1" noChangeArrowheads="1"/>
            </p:cNvSpPr>
            <p:nvPr/>
          </p:nvSpPr>
          <p:spPr bwMode="auto">
            <a:xfrm>
              <a:off x="5572" y="2735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74" name="Oval 121"/>
            <p:cNvSpPr>
              <a:spLocks noChangeAspect="1" noChangeArrowheads="1"/>
            </p:cNvSpPr>
            <p:nvPr/>
          </p:nvSpPr>
          <p:spPr bwMode="auto">
            <a:xfrm>
              <a:off x="5506" y="2502"/>
              <a:ext cx="132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75" name="Oval 122"/>
            <p:cNvSpPr>
              <a:spLocks noChangeAspect="1" noChangeArrowheads="1"/>
            </p:cNvSpPr>
            <p:nvPr/>
          </p:nvSpPr>
          <p:spPr bwMode="auto">
            <a:xfrm>
              <a:off x="5406" y="2703"/>
              <a:ext cx="133" cy="132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76" name="Oval 123"/>
            <p:cNvSpPr>
              <a:spLocks noChangeAspect="1" noChangeArrowheads="1"/>
            </p:cNvSpPr>
            <p:nvPr/>
          </p:nvSpPr>
          <p:spPr bwMode="auto">
            <a:xfrm>
              <a:off x="5274" y="2502"/>
              <a:ext cx="132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77" name="Oval 124"/>
            <p:cNvSpPr>
              <a:spLocks noChangeAspect="1" noChangeArrowheads="1"/>
            </p:cNvSpPr>
            <p:nvPr/>
          </p:nvSpPr>
          <p:spPr bwMode="auto">
            <a:xfrm>
              <a:off x="5141" y="2735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78" name="Oval 125"/>
            <p:cNvSpPr>
              <a:spLocks noChangeAspect="1" noChangeArrowheads="1"/>
            </p:cNvSpPr>
            <p:nvPr/>
          </p:nvSpPr>
          <p:spPr bwMode="auto">
            <a:xfrm>
              <a:off x="5042" y="2536"/>
              <a:ext cx="133" cy="133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79" name="Oval 126"/>
            <p:cNvSpPr>
              <a:spLocks noChangeAspect="1" noChangeArrowheads="1"/>
            </p:cNvSpPr>
            <p:nvPr/>
          </p:nvSpPr>
          <p:spPr bwMode="auto">
            <a:xfrm>
              <a:off x="4943" y="2703"/>
              <a:ext cx="132" cy="132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80" name="Oval 127"/>
            <p:cNvSpPr>
              <a:spLocks noChangeAspect="1" noChangeArrowheads="1"/>
            </p:cNvSpPr>
            <p:nvPr/>
          </p:nvSpPr>
          <p:spPr bwMode="auto">
            <a:xfrm>
              <a:off x="4777" y="2502"/>
              <a:ext cx="132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81" name="Oval 128"/>
            <p:cNvSpPr>
              <a:spLocks noChangeAspect="1" noChangeArrowheads="1"/>
            </p:cNvSpPr>
            <p:nvPr/>
          </p:nvSpPr>
          <p:spPr bwMode="auto">
            <a:xfrm>
              <a:off x="4711" y="2703"/>
              <a:ext cx="132" cy="132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82" name="Oval 129"/>
            <p:cNvSpPr>
              <a:spLocks noChangeAspect="1" noChangeArrowheads="1"/>
            </p:cNvSpPr>
            <p:nvPr/>
          </p:nvSpPr>
          <p:spPr bwMode="auto">
            <a:xfrm>
              <a:off x="4578" y="2502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83" name="Oval 130"/>
            <p:cNvSpPr>
              <a:spLocks noChangeAspect="1" noChangeArrowheads="1"/>
            </p:cNvSpPr>
            <p:nvPr/>
          </p:nvSpPr>
          <p:spPr bwMode="auto">
            <a:xfrm>
              <a:off x="4479" y="2735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84" name="Oval 131"/>
            <p:cNvSpPr>
              <a:spLocks noChangeAspect="1" noChangeArrowheads="1"/>
            </p:cNvSpPr>
            <p:nvPr/>
          </p:nvSpPr>
          <p:spPr bwMode="auto">
            <a:xfrm>
              <a:off x="4346" y="2502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85" name="Oval 132"/>
            <p:cNvSpPr>
              <a:spLocks noChangeAspect="1" noChangeArrowheads="1"/>
            </p:cNvSpPr>
            <p:nvPr/>
          </p:nvSpPr>
          <p:spPr bwMode="auto">
            <a:xfrm>
              <a:off x="4247" y="2703"/>
              <a:ext cx="132" cy="132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86" name="Oval 133"/>
            <p:cNvSpPr>
              <a:spLocks noChangeAspect="1" noChangeArrowheads="1"/>
            </p:cNvSpPr>
            <p:nvPr/>
          </p:nvSpPr>
          <p:spPr bwMode="auto">
            <a:xfrm>
              <a:off x="4048" y="2735"/>
              <a:ext cx="132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87" name="Oval 134"/>
            <p:cNvSpPr>
              <a:spLocks noChangeAspect="1" noChangeArrowheads="1"/>
            </p:cNvSpPr>
            <p:nvPr/>
          </p:nvSpPr>
          <p:spPr bwMode="auto">
            <a:xfrm>
              <a:off x="4114" y="2502"/>
              <a:ext cx="133" cy="134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00FF">
                    <a:alpha val="76999"/>
                  </a:srgbClr>
                </a:gs>
              </a:gsLst>
              <a:lin ang="2700000" scaled="1"/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88" name="Oval 135"/>
            <p:cNvSpPr>
              <a:spLocks noChangeAspect="1" noChangeArrowheads="1"/>
            </p:cNvSpPr>
            <p:nvPr/>
          </p:nvSpPr>
          <p:spPr bwMode="auto">
            <a:xfrm>
              <a:off x="4694" y="2454"/>
              <a:ext cx="32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89" name="Oval 136"/>
            <p:cNvSpPr>
              <a:spLocks noChangeAspect="1" noChangeArrowheads="1"/>
            </p:cNvSpPr>
            <p:nvPr/>
          </p:nvSpPr>
          <p:spPr bwMode="auto">
            <a:xfrm>
              <a:off x="5572" y="2669"/>
              <a:ext cx="33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90" name="Oval 137"/>
            <p:cNvSpPr>
              <a:spLocks noChangeAspect="1" noChangeArrowheads="1"/>
            </p:cNvSpPr>
            <p:nvPr/>
          </p:nvSpPr>
          <p:spPr bwMode="auto">
            <a:xfrm>
              <a:off x="5406" y="2502"/>
              <a:ext cx="34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91" name="Oval 138"/>
            <p:cNvSpPr>
              <a:spLocks noChangeAspect="1" noChangeArrowheads="1"/>
            </p:cNvSpPr>
            <p:nvPr/>
          </p:nvSpPr>
          <p:spPr bwMode="auto">
            <a:xfrm>
              <a:off x="5539" y="2835"/>
              <a:ext cx="33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92" name="Oval 139"/>
            <p:cNvSpPr>
              <a:spLocks noChangeAspect="1" noChangeArrowheads="1"/>
            </p:cNvSpPr>
            <p:nvPr/>
          </p:nvSpPr>
          <p:spPr bwMode="auto">
            <a:xfrm>
              <a:off x="5075" y="2835"/>
              <a:ext cx="33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93" name="Oval 140"/>
            <p:cNvSpPr>
              <a:spLocks noChangeAspect="1" noChangeArrowheads="1"/>
            </p:cNvSpPr>
            <p:nvPr/>
          </p:nvSpPr>
          <p:spPr bwMode="auto">
            <a:xfrm>
              <a:off x="5340" y="2735"/>
              <a:ext cx="34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94" name="Oval 141"/>
            <p:cNvSpPr>
              <a:spLocks noChangeAspect="1" noChangeArrowheads="1"/>
            </p:cNvSpPr>
            <p:nvPr/>
          </p:nvSpPr>
          <p:spPr bwMode="auto">
            <a:xfrm>
              <a:off x="5241" y="2636"/>
              <a:ext cx="33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95" name="Oval 142"/>
            <p:cNvSpPr>
              <a:spLocks noChangeAspect="1" noChangeArrowheads="1"/>
            </p:cNvSpPr>
            <p:nvPr/>
          </p:nvSpPr>
          <p:spPr bwMode="auto">
            <a:xfrm>
              <a:off x="4943" y="2502"/>
              <a:ext cx="33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96" name="Oval 143"/>
            <p:cNvSpPr>
              <a:spLocks noChangeAspect="1" noChangeArrowheads="1"/>
            </p:cNvSpPr>
            <p:nvPr/>
          </p:nvSpPr>
          <p:spPr bwMode="auto">
            <a:xfrm>
              <a:off x="4876" y="2703"/>
              <a:ext cx="33" cy="3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97" name="Oval 144"/>
            <p:cNvSpPr>
              <a:spLocks noChangeAspect="1" noChangeArrowheads="1"/>
            </p:cNvSpPr>
            <p:nvPr/>
          </p:nvSpPr>
          <p:spPr bwMode="auto">
            <a:xfrm>
              <a:off x="4644" y="2835"/>
              <a:ext cx="34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98" name="Oval 145"/>
            <p:cNvSpPr>
              <a:spLocks noChangeAspect="1" noChangeArrowheads="1"/>
            </p:cNvSpPr>
            <p:nvPr/>
          </p:nvSpPr>
          <p:spPr bwMode="auto">
            <a:xfrm>
              <a:off x="4280" y="2502"/>
              <a:ext cx="33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99" name="Oval 146"/>
            <p:cNvSpPr>
              <a:spLocks noChangeAspect="1" noChangeArrowheads="1"/>
            </p:cNvSpPr>
            <p:nvPr/>
          </p:nvSpPr>
          <p:spPr bwMode="auto">
            <a:xfrm>
              <a:off x="4512" y="2636"/>
              <a:ext cx="33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00" name="Oval 147"/>
            <p:cNvSpPr>
              <a:spLocks noChangeAspect="1" noChangeArrowheads="1"/>
            </p:cNvSpPr>
            <p:nvPr/>
          </p:nvSpPr>
          <p:spPr bwMode="auto">
            <a:xfrm>
              <a:off x="4015" y="2869"/>
              <a:ext cx="33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01" name="Oval 148"/>
            <p:cNvSpPr>
              <a:spLocks noChangeAspect="1" noChangeArrowheads="1"/>
            </p:cNvSpPr>
            <p:nvPr/>
          </p:nvSpPr>
          <p:spPr bwMode="auto">
            <a:xfrm>
              <a:off x="4413" y="2835"/>
              <a:ext cx="32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02" name="Oval 149"/>
            <p:cNvSpPr>
              <a:spLocks noChangeAspect="1" noChangeArrowheads="1"/>
            </p:cNvSpPr>
            <p:nvPr/>
          </p:nvSpPr>
          <p:spPr bwMode="auto">
            <a:xfrm>
              <a:off x="4180" y="2669"/>
              <a:ext cx="34" cy="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03" name="Oval 150"/>
            <p:cNvSpPr>
              <a:spLocks noChangeAspect="1" noChangeArrowheads="1"/>
            </p:cNvSpPr>
            <p:nvPr/>
          </p:nvSpPr>
          <p:spPr bwMode="auto">
            <a:xfrm>
              <a:off x="4048" y="2536"/>
              <a:ext cx="33" cy="3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04" name="Line 151"/>
            <p:cNvSpPr>
              <a:spLocks noChangeAspect="1" noChangeShapeType="1"/>
            </p:cNvSpPr>
            <p:nvPr/>
          </p:nvSpPr>
          <p:spPr bwMode="auto">
            <a:xfrm flipH="1" flipV="1">
              <a:off x="4313" y="2103"/>
              <a:ext cx="398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152"/>
            <p:cNvSpPr>
              <a:spLocks noChangeAspect="1" noChangeShapeType="1"/>
            </p:cNvSpPr>
            <p:nvPr/>
          </p:nvSpPr>
          <p:spPr bwMode="auto">
            <a:xfrm flipV="1">
              <a:off x="4711" y="1770"/>
              <a:ext cx="861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153"/>
            <p:cNvSpPr>
              <a:spLocks noChangeAspect="1" noChangeShapeType="1"/>
            </p:cNvSpPr>
            <p:nvPr/>
          </p:nvSpPr>
          <p:spPr bwMode="auto">
            <a:xfrm flipV="1">
              <a:off x="5572" y="1670"/>
              <a:ext cx="99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Text Box 154"/>
            <p:cNvSpPr txBox="1">
              <a:spLocks noChangeAspect="1" noChangeArrowheads="1"/>
            </p:cNvSpPr>
            <p:nvPr/>
          </p:nvSpPr>
          <p:spPr bwMode="auto">
            <a:xfrm>
              <a:off x="4903" y="1440"/>
              <a:ext cx="60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/>
                <a:t>Higher</a:t>
              </a:r>
            </a:p>
            <a:p>
              <a:pPr eaLnBrk="1" hangingPunct="1"/>
              <a:r>
                <a:rPr lang="en-US" altLang="en-US" sz="1400"/>
                <a:t>frequency</a:t>
              </a:r>
            </a:p>
            <a:p>
              <a:pPr eaLnBrk="1" hangingPunct="1"/>
              <a:r>
                <a:rPr lang="en-US" altLang="en-US" sz="1400"/>
                <a:t>light</a:t>
              </a:r>
            </a:p>
          </p:txBody>
        </p:sp>
        <p:sp>
          <p:nvSpPr>
            <p:cNvPr id="15408" name="Text Box 155"/>
            <p:cNvSpPr txBox="1">
              <a:spLocks noChangeAspect="1" noChangeArrowheads="1"/>
            </p:cNvSpPr>
            <p:nvPr/>
          </p:nvSpPr>
          <p:spPr bwMode="auto">
            <a:xfrm>
              <a:off x="4067" y="1766"/>
              <a:ext cx="51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/>
                <a:t>Faster</a:t>
              </a:r>
            </a:p>
            <a:p>
              <a:pPr eaLnBrk="1" hangingPunct="1"/>
              <a:r>
                <a:rPr lang="en-US" altLang="en-US" sz="1400"/>
                <a:t>electron</a:t>
              </a:r>
            </a:p>
          </p:txBody>
        </p:sp>
        <p:sp>
          <p:nvSpPr>
            <p:cNvPr id="15409" name="Text Box 156"/>
            <p:cNvSpPr txBox="1">
              <a:spLocks noChangeAspect="1" noChangeArrowheads="1"/>
            </p:cNvSpPr>
            <p:nvPr/>
          </p:nvSpPr>
          <p:spPr bwMode="auto">
            <a:xfrm>
              <a:off x="5338" y="2289"/>
              <a:ext cx="3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/>
                <a:t>Metal</a:t>
              </a:r>
            </a:p>
          </p:txBody>
        </p:sp>
        <p:sp>
          <p:nvSpPr>
            <p:cNvPr id="15410" name="Text Box 157"/>
            <p:cNvSpPr txBox="1">
              <a:spLocks noChangeAspect="1" noChangeArrowheads="1"/>
            </p:cNvSpPr>
            <p:nvPr/>
          </p:nvSpPr>
          <p:spPr bwMode="auto">
            <a:xfrm>
              <a:off x="4048" y="2221"/>
              <a:ext cx="5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/>
                <a:t>Nucleus</a:t>
              </a:r>
            </a:p>
          </p:txBody>
        </p:sp>
        <p:sp>
          <p:nvSpPr>
            <p:cNvPr id="15411" name="Line 158"/>
            <p:cNvSpPr>
              <a:spLocks noChangeAspect="1" noChangeShapeType="1"/>
            </p:cNvSpPr>
            <p:nvPr/>
          </p:nvSpPr>
          <p:spPr bwMode="auto">
            <a:xfrm flipH="1">
              <a:off x="4214" y="2369"/>
              <a:ext cx="33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Oval 159"/>
            <p:cNvSpPr>
              <a:spLocks noChangeAspect="1" noChangeArrowheads="1"/>
            </p:cNvSpPr>
            <p:nvPr/>
          </p:nvSpPr>
          <p:spPr bwMode="auto">
            <a:xfrm>
              <a:off x="5201" y="2457"/>
              <a:ext cx="29" cy="3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413" name="Freeform 160"/>
            <p:cNvSpPr>
              <a:spLocks noChangeAspect="1"/>
            </p:cNvSpPr>
            <p:nvPr/>
          </p:nvSpPr>
          <p:spPr bwMode="auto">
            <a:xfrm>
              <a:off x="4697" y="1746"/>
              <a:ext cx="830" cy="701"/>
            </a:xfrm>
            <a:custGeom>
              <a:avLst/>
              <a:gdLst>
                <a:gd name="T0" fmla="*/ 1 w 1344"/>
                <a:gd name="T1" fmla="*/ 1 h 1136"/>
                <a:gd name="T2" fmla="*/ 1 w 1344"/>
                <a:gd name="T3" fmla="*/ 1 h 1136"/>
                <a:gd name="T4" fmla="*/ 1 w 1344"/>
                <a:gd name="T5" fmla="*/ 1 h 1136"/>
                <a:gd name="T6" fmla="*/ 1 w 1344"/>
                <a:gd name="T7" fmla="*/ 1 h 1136"/>
                <a:gd name="T8" fmla="*/ 1 w 1344"/>
                <a:gd name="T9" fmla="*/ 1 h 1136"/>
                <a:gd name="T10" fmla="*/ 1 w 1344"/>
                <a:gd name="T11" fmla="*/ 1 h 1136"/>
                <a:gd name="T12" fmla="*/ 1 w 1344"/>
                <a:gd name="T13" fmla="*/ 1 h 1136"/>
                <a:gd name="T14" fmla="*/ 1 w 1344"/>
                <a:gd name="T15" fmla="*/ 1 h 1136"/>
                <a:gd name="T16" fmla="*/ 1 w 1344"/>
                <a:gd name="T17" fmla="*/ 1 h 1136"/>
                <a:gd name="T18" fmla="*/ 1 w 1344"/>
                <a:gd name="T19" fmla="*/ 1 h 1136"/>
                <a:gd name="T20" fmla="*/ 1 w 1344"/>
                <a:gd name="T21" fmla="*/ 1 h 1136"/>
                <a:gd name="T22" fmla="*/ 1 w 1344"/>
                <a:gd name="T23" fmla="*/ 1 h 1136"/>
                <a:gd name="T24" fmla="*/ 1 w 1344"/>
                <a:gd name="T25" fmla="*/ 1 h 1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44"/>
                <a:gd name="T40" fmla="*/ 0 h 1136"/>
                <a:gd name="T41" fmla="*/ 1344 w 1344"/>
                <a:gd name="T42" fmla="*/ 1136 h 11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44" h="1136">
                  <a:moveTo>
                    <a:pt x="1344" y="128"/>
                  </a:moveTo>
                  <a:cubicBezTo>
                    <a:pt x="1260" y="64"/>
                    <a:pt x="1176" y="0"/>
                    <a:pt x="1152" y="32"/>
                  </a:cubicBezTo>
                  <a:cubicBezTo>
                    <a:pt x="1128" y="64"/>
                    <a:pt x="1240" y="288"/>
                    <a:pt x="1200" y="320"/>
                  </a:cubicBezTo>
                  <a:cubicBezTo>
                    <a:pt x="1160" y="352"/>
                    <a:pt x="952" y="192"/>
                    <a:pt x="912" y="224"/>
                  </a:cubicBezTo>
                  <a:cubicBezTo>
                    <a:pt x="872" y="256"/>
                    <a:pt x="1000" y="480"/>
                    <a:pt x="960" y="512"/>
                  </a:cubicBezTo>
                  <a:cubicBezTo>
                    <a:pt x="920" y="544"/>
                    <a:pt x="712" y="384"/>
                    <a:pt x="672" y="416"/>
                  </a:cubicBezTo>
                  <a:cubicBezTo>
                    <a:pt x="632" y="448"/>
                    <a:pt x="752" y="672"/>
                    <a:pt x="720" y="704"/>
                  </a:cubicBezTo>
                  <a:cubicBezTo>
                    <a:pt x="688" y="736"/>
                    <a:pt x="512" y="576"/>
                    <a:pt x="480" y="608"/>
                  </a:cubicBezTo>
                  <a:cubicBezTo>
                    <a:pt x="448" y="640"/>
                    <a:pt x="568" y="864"/>
                    <a:pt x="528" y="896"/>
                  </a:cubicBezTo>
                  <a:cubicBezTo>
                    <a:pt x="488" y="928"/>
                    <a:pt x="272" y="768"/>
                    <a:pt x="240" y="800"/>
                  </a:cubicBezTo>
                  <a:cubicBezTo>
                    <a:pt x="208" y="832"/>
                    <a:pt x="368" y="1056"/>
                    <a:pt x="336" y="1088"/>
                  </a:cubicBezTo>
                  <a:cubicBezTo>
                    <a:pt x="304" y="1120"/>
                    <a:pt x="96" y="984"/>
                    <a:pt x="48" y="992"/>
                  </a:cubicBezTo>
                  <a:cubicBezTo>
                    <a:pt x="0" y="1000"/>
                    <a:pt x="24" y="1068"/>
                    <a:pt x="48" y="1136"/>
                  </a:cubicBezTo>
                </a:path>
              </a:pathLst>
            </a:cu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/>
      <p:bldP spid="220164" grpId="0"/>
      <p:bldP spid="2201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98474" y="163262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dirty="0"/>
              <a:t>Classic Shell Model of Atom </a:t>
            </a:r>
            <a:r>
              <a:rPr lang="en-US" dirty="0" err="1"/>
              <a:t>vs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dirty="0"/>
              <a:t>Quantum Mechanical Model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2"/>
          </p:nvPr>
        </p:nvSpPr>
        <p:spPr>
          <a:xfrm>
            <a:off x="4165604" y="1310247"/>
            <a:ext cx="4858149" cy="475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r>
              <a:rPr lang="en-US" dirty="0"/>
              <a:t>Developed by Schrodinger and the position of an electron is now </a:t>
            </a:r>
            <a:endParaRPr lang="en-US" dirty="0" smtClean="0"/>
          </a:p>
          <a:p>
            <a:pPr marL="114300" marR="0" lvl="0" indent="0" algn="l" rtl="0">
              <a:spcBef>
                <a:spcPts val="0"/>
              </a:spcBef>
              <a:buClr>
                <a:srgbClr val="595959"/>
              </a:buClr>
              <a:buSzPct val="100000"/>
              <a:buNone/>
            </a:pPr>
            <a:r>
              <a:rPr lang="en-US" dirty="0" smtClean="0"/>
              <a:t>represented </a:t>
            </a:r>
            <a:r>
              <a:rPr lang="en-US" dirty="0"/>
              <a:t>by a wave equation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Most </a:t>
            </a:r>
            <a:r>
              <a:rPr lang="en-US" b="1" i="1" dirty="0"/>
              <a:t>probable</a:t>
            </a:r>
            <a:r>
              <a:rPr lang="en-US" dirty="0"/>
              <a:t> place of finding an electron is called an </a:t>
            </a:r>
            <a:r>
              <a:rPr lang="en-US" b="1" dirty="0"/>
              <a:t>ORBITAL</a:t>
            </a:r>
            <a:r>
              <a:rPr lang="en-US" dirty="0"/>
              <a:t> (90% probability)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Each orbital can only hold 2 electrons with opposing spins (S, P, D &amp; F orbitals)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b="1" u="sng" dirty="0"/>
              <a:t>Evidence for this theory: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Work of </a:t>
            </a:r>
            <a:r>
              <a:rPr lang="en-US" dirty="0" err="1"/>
              <a:t>DeBroglie</a:t>
            </a:r>
            <a:r>
              <a:rPr lang="en-US" dirty="0"/>
              <a:t> and </a:t>
            </a:r>
            <a:r>
              <a:rPr lang="en-US" dirty="0" err="1"/>
              <a:t>PLanck</a:t>
            </a:r>
            <a:r>
              <a:rPr lang="en-US" dirty="0"/>
              <a:t> that electron had wavelike characteristics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Heisenberg Uncertainty Principle - impossible to predict exact location of electron- contradicted Bohr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This new evidence caused the Shell Theory to be replaced by the Quantum Mechanical Model of the atom</a:t>
            </a:r>
          </a:p>
        </p:txBody>
      </p:sp>
      <p:sp>
        <p:nvSpPr>
          <p:cNvPr id="251" name="Shape 251"/>
          <p:cNvSpPr/>
          <p:nvPr/>
        </p:nvSpPr>
        <p:spPr>
          <a:xfrm>
            <a:off x="328725" y="1383410"/>
            <a:ext cx="3779400" cy="15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000" b="1" dirty="0" smtClean="0">
                <a:solidFill>
                  <a:schemeClr val="accent3"/>
                </a:solidFill>
                <a:ea typeface="Rokkitt"/>
                <a:cs typeface="Rokkitt"/>
                <a:sym typeface="Rokkitt"/>
              </a:rPr>
              <a:t>Quantum Mechanical Model</a:t>
            </a:r>
            <a:endParaRPr lang="en-US" sz="3000" b="1" dirty="0">
              <a:solidFill>
                <a:schemeClr val="accent3"/>
              </a:solidFill>
              <a:ea typeface="Rokkitt"/>
              <a:cs typeface="Rokkitt"/>
              <a:sym typeface="Rokkitt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0" y="6223928"/>
            <a:ext cx="9144000" cy="57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LO 1.12: </a:t>
            </a:r>
            <a:r>
              <a:rPr lang="en-US" sz="1800" dirty="0" smtClean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Explain </a:t>
            </a: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why data suggests (or not) the need to refine a model from a classical shell model with the quantum mechanical model</a:t>
            </a:r>
            <a:r>
              <a:rPr lang="en-US" sz="1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																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8128854" y="1847056"/>
            <a:ext cx="894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3"/>
              </a:rPr>
              <a:t>Video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620" y="2132915"/>
            <a:ext cx="4537323" cy="36349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50"/>
          <p:cNvSpPr txBox="1">
            <a:spLocks/>
          </p:cNvSpPr>
          <p:nvPr/>
        </p:nvSpPr>
        <p:spPr>
          <a:xfrm>
            <a:off x="4143690" y="1387935"/>
            <a:ext cx="4858149" cy="475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Clr>
                <a:srgbClr val="595959"/>
              </a:buClr>
              <a:buSzPct val="100000"/>
              <a:buFont typeface="Wingdings" pitchFamily="2" charset="2"/>
              <a:buNone/>
            </a:pPr>
            <a:r>
              <a:rPr lang="en-US" dirty="0" smtClean="0"/>
              <a:t>Developed by Schrodinger and the position of an electron is now </a:t>
            </a:r>
          </a:p>
          <a:p>
            <a:pPr marL="114300" indent="0">
              <a:spcBef>
                <a:spcPts val="0"/>
              </a:spcBef>
              <a:buClr>
                <a:srgbClr val="595959"/>
              </a:buClr>
              <a:buSzPct val="100000"/>
              <a:buFont typeface="Wingdings" pitchFamily="2" charset="2"/>
              <a:buNone/>
            </a:pPr>
            <a:r>
              <a:rPr lang="en-US" dirty="0" smtClean="0"/>
              <a:t>represented by a wave equation</a:t>
            </a:r>
          </a:p>
          <a:p>
            <a:pPr marL="457200">
              <a:spcBef>
                <a:spcPts val="0"/>
              </a:spcBef>
            </a:pPr>
            <a:r>
              <a:rPr lang="en-US" dirty="0" smtClean="0"/>
              <a:t>Most </a:t>
            </a:r>
            <a:r>
              <a:rPr lang="en-US" b="1" i="1" dirty="0" smtClean="0"/>
              <a:t>probable</a:t>
            </a:r>
            <a:r>
              <a:rPr lang="en-US" dirty="0" smtClean="0"/>
              <a:t> place of finding an electron is called an </a:t>
            </a:r>
            <a:r>
              <a:rPr lang="en-US" b="1" dirty="0" smtClean="0"/>
              <a:t>ORBITAL</a:t>
            </a:r>
            <a:r>
              <a:rPr lang="en-US" dirty="0" smtClean="0"/>
              <a:t> (90% probability)</a:t>
            </a:r>
          </a:p>
          <a:p>
            <a:pPr marL="457200">
              <a:spcBef>
                <a:spcPts val="0"/>
              </a:spcBef>
            </a:pPr>
            <a:r>
              <a:rPr lang="en-US" dirty="0" smtClean="0"/>
              <a:t>Each orbital can only hold 2 electrons with opposing spins (S, P, D &amp; F orbitals)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b="1" u="sng" dirty="0" smtClean="0"/>
              <a:t>Evidence for this theory:</a:t>
            </a:r>
          </a:p>
          <a:p>
            <a:pPr marL="457200">
              <a:spcBef>
                <a:spcPts val="0"/>
              </a:spcBef>
            </a:pPr>
            <a:r>
              <a:rPr lang="en-US" dirty="0" smtClean="0"/>
              <a:t>Work of </a:t>
            </a:r>
            <a:r>
              <a:rPr lang="en-US" dirty="0" err="1" smtClean="0"/>
              <a:t>DeBroglie</a:t>
            </a:r>
            <a:r>
              <a:rPr lang="en-US" dirty="0" smtClean="0"/>
              <a:t> and Planck that electron had wavelike characteristics</a:t>
            </a:r>
          </a:p>
          <a:p>
            <a:pPr marL="457200">
              <a:spcBef>
                <a:spcPts val="0"/>
              </a:spcBef>
            </a:pPr>
            <a:r>
              <a:rPr lang="en-US" dirty="0" smtClean="0"/>
              <a:t>Heisenberg Uncertainty Principle - impossible to predict exact location of electron- contradicted Bohr</a:t>
            </a:r>
          </a:p>
          <a:p>
            <a:pPr marL="457200">
              <a:spcBef>
                <a:spcPts val="0"/>
              </a:spcBef>
            </a:pPr>
            <a:r>
              <a:rPr lang="en-US" dirty="0" smtClean="0"/>
              <a:t>This new evidence caused the Shell Theory to be replaced by the Quantum Mechanical Model of the atom</a:t>
            </a:r>
            <a:endParaRPr lang="en-US" dirty="0"/>
          </a:p>
        </p:txBody>
      </p:sp>
      <p:pic>
        <p:nvPicPr>
          <p:cNvPr id="10" name="Shape 2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727" y="2388873"/>
            <a:ext cx="4039900" cy="3536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238"/>
          <p:cNvSpPr/>
          <p:nvPr/>
        </p:nvSpPr>
        <p:spPr>
          <a:xfrm>
            <a:off x="199679" y="1386071"/>
            <a:ext cx="3875400" cy="115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600" b="1" dirty="0">
                <a:solidFill>
                  <a:schemeClr val="accent3"/>
                </a:solidFill>
                <a:ea typeface="Rokkitt"/>
                <a:cs typeface="Rokkitt"/>
                <a:sym typeface="Rokkitt"/>
              </a:rPr>
              <a:t>Shell Model - Bohr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85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5_08Figure_PH"/>
          <p:cNvPicPr>
            <a:picLocks noChangeAspect="1" noChangeArrowheads="1"/>
          </p:cNvPicPr>
          <p:nvPr/>
        </p:nvPicPr>
        <p:blipFill>
          <a:blip r:embed="rId4"/>
          <a:srcRect b="4857"/>
          <a:stretch>
            <a:fillRect/>
          </a:stretch>
        </p:blipFill>
        <p:spPr bwMode="auto">
          <a:xfrm>
            <a:off x="2225675" y="1109663"/>
            <a:ext cx="4694238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206500" y="465138"/>
            <a:ext cx="6962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dirty="0"/>
              <a:t>        </a:t>
            </a:r>
            <a:r>
              <a:rPr lang="en-US" altLang="en-US" dirty="0" smtClean="0"/>
              <a:t>            </a:t>
            </a:r>
            <a:r>
              <a:rPr lang="en-US" altLang="en-US" sz="3200" dirty="0" smtClean="0"/>
              <a:t>Flame </a:t>
            </a:r>
            <a:r>
              <a:rPr lang="en-US" altLang="en-US" sz="3200" dirty="0"/>
              <a:t>Emission </a:t>
            </a:r>
            <a:r>
              <a:rPr lang="en-US" altLang="en-US" sz="3200" dirty="0" smtClean="0"/>
              <a:t>Spectra</a:t>
            </a:r>
            <a:r>
              <a:rPr lang="en-US" altLang="en-US" sz="2800" dirty="0" smtClean="0"/>
              <a:t> </a:t>
            </a:r>
            <a:endParaRPr lang="en-US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4" y="163261"/>
            <a:ext cx="7556313" cy="1149861"/>
          </a:xfrm>
        </p:spPr>
        <p:txBody>
          <a:bodyPr/>
          <a:lstStyle/>
          <a:p>
            <a:r>
              <a:rPr lang="en-US" dirty="0" smtClean="0"/>
              <a:t>Electronic Structure of the Atom: Electron Configurations</a:t>
            </a:r>
            <a:endParaRPr lang="en-US" dirty="0"/>
          </a:p>
        </p:txBody>
      </p:sp>
      <p:pic>
        <p:nvPicPr>
          <p:cNvPr id="10" name="Content Placeholder 9" descr="Electron Config 1-11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7" b="-644"/>
          <a:stretch/>
        </p:blipFill>
        <p:spPr>
          <a:xfrm>
            <a:off x="280988" y="1470526"/>
            <a:ext cx="3875087" cy="344920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99878" y="1470526"/>
            <a:ext cx="3959646" cy="4959685"/>
          </a:xfrm>
        </p:spPr>
        <p:txBody>
          <a:bodyPr/>
          <a:lstStyle/>
          <a:p>
            <a:r>
              <a:rPr lang="en-US" dirty="0" smtClean="0"/>
              <a:t>Electrons in occupy orbitals whose energy level depends on the nuclear charge and average distance to the nucleus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Electron configurations &amp; orbital diagrams indicate the arrangement of electrons with the lowest energy (most stable):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Electrons occupy lowest available energy levels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 maximum of two electrons may occupy an energy level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Each must have opposite spin (±½)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 orbitals of equal energy, electrons maximize parallel unpaired spins</a:t>
            </a:r>
          </a:p>
        </p:txBody>
      </p:sp>
      <p:sp>
        <p:nvSpPr>
          <p:cNvPr id="7" name="Text Placeholder 5"/>
          <p:cNvSpPr>
            <a:spLocks noGrp="1"/>
          </p:cNvSpPr>
          <p:nvPr/>
        </p:nvSpPr>
        <p:spPr>
          <a:xfrm>
            <a:off x="376638" y="1313123"/>
            <a:ext cx="7558960" cy="774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206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 1.5: </a:t>
            </a:r>
            <a:r>
              <a:rPr lang="en-US" dirty="0" smtClean="0"/>
              <a:t> The student is able to explain the distribution of electrons in an atom or ion based upon data.																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57538" y="1816854"/>
            <a:ext cx="89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Video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36" y="2186185"/>
            <a:ext cx="4301241" cy="392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2595" y="1661745"/>
            <a:ext cx="4379949" cy="217620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98474" y="-21395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dirty="0"/>
              <a:t>Beer-Lambert Law - used to measure the concentration of </a:t>
            </a:r>
            <a:r>
              <a:rPr lang="en-US" b="1" i="1" dirty="0"/>
              <a:t>colored</a:t>
            </a:r>
            <a:r>
              <a:rPr lang="en-US" dirty="0"/>
              <a:t> solutions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2"/>
          </p:nvPr>
        </p:nvSpPr>
        <p:spPr>
          <a:xfrm>
            <a:off x="4399878" y="1985963"/>
            <a:ext cx="3987906" cy="414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endParaRPr dirty="0"/>
          </a:p>
          <a:p>
            <a:pPr marL="0" marR="0" lvl="0" indent="-85725" algn="ctr" rtl="0">
              <a:spcBef>
                <a:spcPts val="0"/>
              </a:spcBef>
              <a:buClr>
                <a:schemeClr val="accent1"/>
              </a:buClr>
              <a:buSzPct val="37500"/>
              <a:buFont typeface="Noto Sans Symbols"/>
              <a:buNone/>
            </a:pPr>
            <a:r>
              <a:rPr lang="en-US" sz="3600" b="1" dirty="0"/>
              <a:t>A = </a:t>
            </a:r>
            <a:r>
              <a:rPr lang="en-US" sz="3600" b="1" dirty="0" err="1"/>
              <a:t>abc</a:t>
            </a:r>
            <a:endParaRPr lang="en-US" sz="3600" b="1" dirty="0"/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r>
              <a:rPr lang="en-US" dirty="0"/>
              <a:t>A = absorbance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r>
              <a:rPr lang="en-US" dirty="0"/>
              <a:t>a = molar absorptivity (constant for </a:t>
            </a:r>
            <a:r>
              <a:rPr lang="en-US" dirty="0" smtClean="0"/>
              <a:t>material being </a:t>
            </a:r>
            <a:r>
              <a:rPr lang="en-US" dirty="0"/>
              <a:t>tested)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r>
              <a:rPr lang="en-US" dirty="0"/>
              <a:t>b = path length (cuvette = 1 cm)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None/>
            </a:pPr>
            <a:r>
              <a:rPr lang="en-US" dirty="0"/>
              <a:t>c = concentration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Taken at fixed wavelength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7737128" y="-47370"/>
            <a:ext cx="1406872" cy="46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</a:rPr>
              <a:t>Source </a:t>
            </a:r>
            <a:r>
              <a:rPr lang="en-US" u="sng" dirty="0">
                <a:solidFill>
                  <a:schemeClr val="hlink"/>
                </a:solidFill>
                <a:ea typeface="Rokkitt"/>
                <a:cs typeface="Rokkitt"/>
                <a:sym typeface="Rokkitt"/>
              </a:rPr>
              <a:t>1</a:t>
            </a:r>
            <a:r>
              <a:rPr lang="en-US" sz="1800" u="sng" dirty="0" smtClean="0">
                <a:solidFill>
                  <a:schemeClr val="hlink"/>
                </a:solidFill>
                <a:ea typeface="Rokkitt"/>
                <a:cs typeface="Rokkitt"/>
                <a:sym typeface="Rokkitt"/>
              </a:rPr>
              <a:t>, </a:t>
            </a:r>
            <a:r>
              <a:rPr lang="en-US" sz="1800" u="sng" dirty="0" smtClean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5"/>
              </a:rPr>
              <a:t>2</a:t>
            </a:r>
            <a:endParaRPr lang="en-US" sz="1800" u="sng" dirty="0">
              <a:solidFill>
                <a:schemeClr val="hlink"/>
              </a:solidFill>
              <a:ea typeface="Rokkitt"/>
              <a:cs typeface="Rokkitt"/>
              <a:sym typeface="Rokkitt"/>
              <a:hlinkClick r:id="rId5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0" y="6107131"/>
            <a:ext cx="9144000" cy="69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 smtClean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LO1.16: </a:t>
            </a: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Design and/or interpret the results of an experiment regarding the absorption of light to determine the concentration of an absorbing species in solution</a:t>
            </a:r>
            <a:r>
              <a:rPr lang="en-US" sz="1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																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8157538" y="1816853"/>
            <a:ext cx="89495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6"/>
              </a:rPr>
              <a:t>Video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99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98475" y="190000"/>
            <a:ext cx="7556400" cy="132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lang="en-US" sz="3200" dirty="0"/>
              <a:t>Using Spectroscopy to measure properties associated with vibrational or electronic motions of  molecules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51666" y="2319495"/>
            <a:ext cx="8190900" cy="244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accent1"/>
              </a:buClr>
              <a:buSzPct val="56250"/>
              <a:buFont typeface="Noto Sans Symbols"/>
              <a:buNone/>
            </a:pPr>
            <a:r>
              <a:rPr lang="en-US" sz="2400" b="1" dirty="0"/>
              <a:t>IR Radiation</a:t>
            </a:r>
            <a:r>
              <a:rPr lang="en-US" dirty="0"/>
              <a:t> - detects different types of bonds by analyzing molecular vibrations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4294967295"/>
          </p:nvPr>
        </p:nvSpPr>
        <p:spPr>
          <a:xfrm>
            <a:off x="-65400" y="3093694"/>
            <a:ext cx="5182927" cy="200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85725" algn="l" rtl="0">
              <a:spcBef>
                <a:spcPts val="0"/>
              </a:spcBef>
              <a:buClr>
                <a:schemeClr val="accent1"/>
              </a:buClr>
              <a:buSzPct val="56250"/>
              <a:buFont typeface="Noto Sans Symbols"/>
              <a:buNone/>
            </a:pPr>
            <a:endParaRPr lang="en-US" sz="2400" b="1" dirty="0" smtClean="0"/>
          </a:p>
          <a:p>
            <a:pPr marL="0" marR="0" lvl="0" indent="-85725" algn="l" rtl="0">
              <a:spcBef>
                <a:spcPts val="0"/>
              </a:spcBef>
              <a:buClr>
                <a:schemeClr val="accent1"/>
              </a:buClr>
              <a:buSzPct val="56250"/>
              <a:buFont typeface="Noto Sans Symbols"/>
              <a:buNone/>
            </a:pPr>
            <a:endParaRPr lang="en-US" sz="2400" b="1" dirty="0"/>
          </a:p>
          <a:p>
            <a:pPr marL="0" marR="0" lvl="0" indent="-85725" algn="l" rtl="0">
              <a:spcBef>
                <a:spcPts val="0"/>
              </a:spcBef>
              <a:buClr>
                <a:schemeClr val="accent1"/>
              </a:buClr>
              <a:buSzPct val="56250"/>
              <a:buFont typeface="Noto Sans Symbols"/>
              <a:buNone/>
            </a:pPr>
            <a:r>
              <a:rPr lang="en-US" sz="2400" b="1" dirty="0" smtClean="0"/>
              <a:t>UV </a:t>
            </a:r>
            <a:r>
              <a:rPr lang="en-US" sz="2400" b="1" dirty="0"/>
              <a:t>or X-Ray Radiation</a:t>
            </a:r>
            <a:r>
              <a:rPr lang="en-US" dirty="0"/>
              <a:t> 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sz="1850" dirty="0"/>
              <a:t>Photoelectron </a:t>
            </a:r>
            <a:r>
              <a:rPr lang="en-US" sz="1850" dirty="0" smtClean="0"/>
              <a:t>Spectroscopy(</a:t>
            </a:r>
            <a:r>
              <a:rPr lang="en-US" sz="1850" dirty="0"/>
              <a:t>PES</a:t>
            </a:r>
            <a:r>
              <a:rPr lang="en-US" sz="1850" dirty="0" smtClean="0"/>
              <a:t>)</a:t>
            </a:r>
            <a:endParaRPr lang="en-US" sz="1850" dirty="0"/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sz="1850" dirty="0"/>
              <a:t>Causes electron transitions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sz="1850" dirty="0"/>
              <a:t> Transitions  provides </a:t>
            </a:r>
            <a:r>
              <a:rPr lang="en-US" sz="1850" dirty="0" smtClean="0"/>
              <a:t>info </a:t>
            </a:r>
            <a:r>
              <a:rPr lang="en-US" sz="1850" dirty="0"/>
              <a:t>on </a:t>
            </a:r>
            <a:endParaRPr lang="en-US" sz="1850" dirty="0" smtClean="0"/>
          </a:p>
          <a:p>
            <a:pPr marR="0" lvl="0" indent="0" algn="l" rtl="0">
              <a:spcBef>
                <a:spcPts val="0"/>
              </a:spcBef>
              <a:buNone/>
            </a:pPr>
            <a:r>
              <a:rPr lang="en-US" sz="1850" dirty="0"/>
              <a:t>e</a:t>
            </a:r>
            <a:r>
              <a:rPr lang="en-US" sz="1850" dirty="0" smtClean="0"/>
              <a:t>lectron configurations</a:t>
            </a:r>
            <a:endParaRPr lang="en-US" sz="1850" dirty="0"/>
          </a:p>
        </p:txBody>
      </p:sp>
      <p:sp>
        <p:nvSpPr>
          <p:cNvPr id="288" name="Shape 288"/>
          <p:cNvSpPr txBox="1"/>
          <p:nvPr/>
        </p:nvSpPr>
        <p:spPr>
          <a:xfrm>
            <a:off x="0" y="6173879"/>
            <a:ext cx="9144000" cy="62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ea typeface="Rokkitt"/>
                <a:cs typeface="Rokkitt"/>
                <a:sym typeface="Rokkitt"/>
              </a:rPr>
              <a:t>LO: 1.15 Justify the selection of a particular type of spectroscopy to measure properties associated with vibrational or electronic motions of molecules</a:t>
            </a:r>
            <a:r>
              <a:rPr lang="en-US" sz="180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																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8023890" y="1795016"/>
            <a:ext cx="1403700" cy="62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3"/>
              </a:rPr>
              <a:t>IR Video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ea typeface="Rokkitt"/>
                <a:cs typeface="Rokkitt"/>
                <a:sym typeface="Rokkitt"/>
                <a:hlinkClick r:id="rId4"/>
              </a:rPr>
              <a:t>UV Video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1613" y="3227453"/>
            <a:ext cx="4935425" cy="19987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940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4" y="163261"/>
            <a:ext cx="7556313" cy="1149861"/>
          </a:xfrm>
        </p:spPr>
        <p:txBody>
          <a:bodyPr/>
          <a:lstStyle/>
          <a:p>
            <a:r>
              <a:rPr lang="en-US" dirty="0" smtClean="0"/>
              <a:t>Electronic Structure of the Atom: Photoelectron Spectroscopy (PES)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99878" y="1470526"/>
            <a:ext cx="3971976" cy="49596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PES uses high-energy (X-ray) photon to excite </a:t>
            </a:r>
            <a:r>
              <a:rPr lang="en-US" i="1" dirty="0" smtClean="0"/>
              <a:t>random</a:t>
            </a:r>
            <a:r>
              <a:rPr lang="en-US" dirty="0" smtClean="0"/>
              <a:t> e</a:t>
            </a:r>
            <a:r>
              <a:rPr lang="en-US" baseline="30000" dirty="0" smtClean="0"/>
              <a:t>–</a:t>
            </a:r>
            <a:r>
              <a:rPr lang="en-US" dirty="0" smtClean="0"/>
              <a:t> from atom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KE of ejected electron indicates </a:t>
            </a:r>
            <a:r>
              <a:rPr lang="en-US" i="1" dirty="0" smtClean="0"/>
              <a:t>binding energy</a:t>
            </a:r>
            <a:r>
              <a:rPr lang="en-US" dirty="0" smtClean="0"/>
              <a:t> (coulombic attraction) to nucleus: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BE = </a:t>
            </a:r>
            <a:r>
              <a:rPr lang="en-US" dirty="0" err="1" smtClean="0"/>
              <a:t>h</a:t>
            </a:r>
            <a:r>
              <a:rPr lang="en-US" i="1" dirty="0" err="1" smtClean="0"/>
              <a:t>v</a:t>
            </a:r>
            <a:r>
              <a:rPr lang="en-US" baseline="-25000" dirty="0" err="1" smtClean="0"/>
              <a:t>photon</a:t>
            </a:r>
            <a:r>
              <a:rPr lang="en-US" dirty="0" smtClean="0"/>
              <a:t> – KE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Direct measurement of energy and number of each electron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Lower energy levels have higher BE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Signal size proportional to number of e</a:t>
            </a:r>
            <a:r>
              <a:rPr lang="en-US" baseline="30000" dirty="0" smtClean="0"/>
              <a:t>–</a:t>
            </a:r>
            <a:r>
              <a:rPr lang="en-US" dirty="0" smtClean="0"/>
              <a:t> in energy level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Elements with more protons have stronger coulombic attraction, higher BE at each energy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/>
        </p:nvSpPr>
        <p:spPr>
          <a:xfrm>
            <a:off x="376638" y="1313123"/>
            <a:ext cx="7558960" cy="774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2472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 </a:t>
            </a:r>
            <a:r>
              <a:rPr lang="en-US" dirty="0" smtClean="0"/>
              <a:t>1.7:  The </a:t>
            </a:r>
            <a:r>
              <a:rPr lang="en-US" dirty="0"/>
              <a:t>student is able to describe the electronic structure of the atom, using PES data, ionization energy data, and/or </a:t>
            </a:r>
            <a:r>
              <a:rPr lang="en-US" dirty="0" smtClean="0"/>
              <a:t>Coulomb’s </a:t>
            </a:r>
            <a:r>
              <a:rPr lang="en-US" dirty="0"/>
              <a:t>law to construct explanations of how the energies of electrons within shells in atoms vary</a:t>
            </a:r>
            <a:r>
              <a:rPr lang="en-US" dirty="0" smtClean="0"/>
              <a:t>.					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57538" y="1816854"/>
            <a:ext cx="89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  <p:pic>
        <p:nvPicPr>
          <p:cNvPr id="2" name="Picture 1" descr="PES L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1313123"/>
            <a:ext cx="2859024" cy="1932432"/>
          </a:xfrm>
          <a:prstGeom prst="rect">
            <a:avLst/>
          </a:prstGeom>
        </p:spPr>
      </p:pic>
      <p:pic>
        <p:nvPicPr>
          <p:cNvPr id="3" name="Picture 2" descr="PES 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3325099"/>
            <a:ext cx="4095178" cy="26031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1752600"/>
            <a:ext cx="498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1s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2133600"/>
            <a:ext cx="498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2s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329555"/>
            <a:ext cx="498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1s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558155"/>
            <a:ext cx="498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2s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3719955"/>
            <a:ext cx="53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2p</a:t>
            </a:r>
            <a:r>
              <a:rPr lang="en-US" baseline="30000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1371600"/>
            <a:ext cx="37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354" y="3269862"/>
            <a:ext cx="48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C9C-2EFA-F54B-A3A4-5B6436824C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908</TotalTime>
  <Words>1675</Words>
  <Application>Microsoft Office PowerPoint</Application>
  <PresentationFormat>On-screen Show (4:3)</PresentationFormat>
  <Paragraphs>308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Monotype Sorts</vt:lpstr>
      <vt:lpstr>Noto Sans Symbols</vt:lpstr>
      <vt:lpstr>Rockwell</vt:lpstr>
      <vt:lpstr>Rokkitt</vt:lpstr>
      <vt:lpstr>Symbol</vt:lpstr>
      <vt:lpstr>Times New Roman</vt:lpstr>
      <vt:lpstr>Wingdings</vt:lpstr>
      <vt:lpstr>Advantage</vt:lpstr>
      <vt:lpstr>Wave Properties</vt:lpstr>
      <vt:lpstr>“Quantum Theory”</vt:lpstr>
      <vt:lpstr>The Photoelectric Effect (Einstein 1905)</vt:lpstr>
      <vt:lpstr>Classic Shell Model of Atom vs Quantum Mechanical Model</vt:lpstr>
      <vt:lpstr>PowerPoint Presentation</vt:lpstr>
      <vt:lpstr>Electronic Structure of the Atom: Electron Configurations</vt:lpstr>
      <vt:lpstr>Beer-Lambert Law - used to measure the concentration of colored solutions</vt:lpstr>
      <vt:lpstr>Using Spectroscopy to measure properties associated with vibrational or electronic motions of  molecules</vt:lpstr>
      <vt:lpstr>Electronic Structure of the Atom: Photoelectron Spectroscopy (PES)</vt:lpstr>
      <vt:lpstr>Shell Model is consistent with Ionization Energy Data</vt:lpstr>
      <vt:lpstr>Electronic Structure of the Atom:  1st Ionization Energy</vt:lpstr>
      <vt:lpstr>Electronic Structure of the Atom:  1st Ionization Energy Irregularities </vt:lpstr>
      <vt:lpstr>Electronic Structure of the Atom: Higher Ionization Energies</vt:lpstr>
      <vt:lpstr>Predictions with Periodic Trends</vt:lpstr>
      <vt:lpstr>Chemical Reactivity </vt:lpstr>
      <vt:lpstr>Chemical Properties within a Group and across a Period</vt:lpstr>
      <vt:lpstr>Atomic Radii of Representative Elements (nm)</vt:lpstr>
      <vt:lpstr>Trends in Atomic and Ionic Size</vt:lpstr>
      <vt:lpstr>Causes Which Drive Trends</vt:lpstr>
    </vt:vector>
  </TitlesOfParts>
  <Company>bartow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Chemistry Exam Review</dc:title>
  <dc:creator>Freeman, Brandie</dc:creator>
  <cp:lastModifiedBy>Rutherford, Steve</cp:lastModifiedBy>
  <cp:revision>86</cp:revision>
  <cp:lastPrinted>2018-09-24T10:51:58Z</cp:lastPrinted>
  <dcterms:created xsi:type="dcterms:W3CDTF">2016-03-26T15:33:54Z</dcterms:created>
  <dcterms:modified xsi:type="dcterms:W3CDTF">2018-09-27T10:50:21Z</dcterms:modified>
</cp:coreProperties>
</file>